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81"/>
  </p:notesMasterIdLst>
  <p:sldIdLst>
    <p:sldId id="723" r:id="rId2"/>
    <p:sldId id="459" r:id="rId3"/>
    <p:sldId id="460" r:id="rId4"/>
    <p:sldId id="678" r:id="rId5"/>
    <p:sldId id="629" r:id="rId6"/>
    <p:sldId id="630" r:id="rId7"/>
    <p:sldId id="601" r:id="rId8"/>
    <p:sldId id="462" r:id="rId9"/>
    <p:sldId id="775" r:id="rId10"/>
    <p:sldId id="669" r:id="rId11"/>
    <p:sldId id="721" r:id="rId12"/>
    <p:sldId id="631" r:id="rId13"/>
    <p:sldId id="600" r:id="rId14"/>
    <p:sldId id="632" r:id="rId15"/>
    <p:sldId id="522" r:id="rId16"/>
    <p:sldId id="803" r:id="rId17"/>
    <p:sldId id="804" r:id="rId18"/>
    <p:sldId id="806" r:id="rId19"/>
    <p:sldId id="808" r:id="rId20"/>
    <p:sldId id="675" r:id="rId21"/>
    <p:sldId id="370" r:id="rId22"/>
    <p:sldId id="776" r:id="rId23"/>
    <p:sldId id="374" r:id="rId24"/>
    <p:sldId id="624" r:id="rId25"/>
    <p:sldId id="777" r:id="rId26"/>
    <p:sldId id="725" r:id="rId27"/>
    <p:sldId id="792" r:id="rId28"/>
    <p:sldId id="727" r:id="rId29"/>
    <p:sldId id="728" r:id="rId30"/>
    <p:sldId id="729" r:id="rId31"/>
    <p:sldId id="730" r:id="rId32"/>
    <p:sldId id="731" r:id="rId33"/>
    <p:sldId id="732" r:id="rId34"/>
    <p:sldId id="733" r:id="rId35"/>
    <p:sldId id="734" r:id="rId36"/>
    <p:sldId id="793" r:id="rId37"/>
    <p:sldId id="735" r:id="rId38"/>
    <p:sldId id="736" r:id="rId39"/>
    <p:sldId id="737" r:id="rId40"/>
    <p:sldId id="739" r:id="rId41"/>
    <p:sldId id="740" r:id="rId42"/>
    <p:sldId id="741" r:id="rId43"/>
    <p:sldId id="743" r:id="rId44"/>
    <p:sldId id="802" r:id="rId45"/>
    <p:sldId id="778" r:id="rId46"/>
    <p:sldId id="795" r:id="rId47"/>
    <p:sldId id="796" r:id="rId48"/>
    <p:sldId id="797" r:id="rId49"/>
    <p:sldId id="798" r:id="rId50"/>
    <p:sldId id="799" r:id="rId51"/>
    <p:sldId id="801" r:id="rId52"/>
    <p:sldId id="783" r:id="rId53"/>
    <p:sldId id="784" r:id="rId54"/>
    <p:sldId id="785" r:id="rId55"/>
    <p:sldId id="746" r:id="rId56"/>
    <p:sldId id="748" r:id="rId57"/>
    <p:sldId id="749" r:id="rId58"/>
    <p:sldId id="750" r:id="rId59"/>
    <p:sldId id="751" r:id="rId60"/>
    <p:sldId id="752" r:id="rId61"/>
    <p:sldId id="715" r:id="rId62"/>
    <p:sldId id="716" r:id="rId63"/>
    <p:sldId id="671" r:id="rId64"/>
    <p:sldId id="672" r:id="rId65"/>
    <p:sldId id="680" r:id="rId66"/>
    <p:sldId id="673" r:id="rId67"/>
    <p:sldId id="674" r:id="rId68"/>
    <p:sldId id="703" r:id="rId69"/>
    <p:sldId id="686" r:id="rId70"/>
    <p:sldId id="689" r:id="rId71"/>
    <p:sldId id="698" r:id="rId72"/>
    <p:sldId id="761" r:id="rId73"/>
    <p:sldId id="762" r:id="rId74"/>
    <p:sldId id="763" r:id="rId75"/>
    <p:sldId id="764" r:id="rId76"/>
    <p:sldId id="770" r:id="rId77"/>
    <p:sldId id="697" r:id="rId78"/>
    <p:sldId id="774" r:id="rId79"/>
    <p:sldId id="720" r:id="rId8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15" autoAdjust="0"/>
    <p:restoredTop sz="86380" autoAdjust="0"/>
  </p:normalViewPr>
  <p:slideViewPr>
    <p:cSldViewPr snapToGrid="0">
      <p:cViewPr>
        <p:scale>
          <a:sx n="50" d="100"/>
          <a:sy n="50" d="100"/>
        </p:scale>
        <p:origin x="-1464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4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6BFEF-A23A-4F6B-9382-0C2C39C66474}" type="datetimeFigureOut">
              <a:rPr lang="tr-TR" smtClean="0"/>
              <a:pPr/>
              <a:t>23.06.2014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13E4D-CA75-405A-A7C3-08728B11CFBB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931FD4-C1BE-42C0-8713-E1CC62D2F0ED}" type="slidenum">
              <a:rPr lang="en-US"/>
              <a:pPr/>
              <a:t>3</a:t>
            </a:fld>
            <a:endParaRPr lang="en-US"/>
          </a:p>
        </p:txBody>
      </p:sp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i="1" u="sng" dirty="0" smtClean="0"/>
              <a:t>(ILO, </a:t>
            </a:r>
            <a:r>
              <a:rPr lang="tr-TR" sz="1200" i="1" u="sng" dirty="0" err="1" smtClean="0"/>
              <a:t>Occupational</a:t>
            </a:r>
            <a:r>
              <a:rPr lang="tr-TR" sz="1200" i="1" u="sng" dirty="0" smtClean="0"/>
              <a:t> </a:t>
            </a:r>
            <a:r>
              <a:rPr lang="tr-TR" sz="1200" i="1" u="sng" dirty="0" err="1" smtClean="0"/>
              <a:t>Health</a:t>
            </a:r>
            <a:r>
              <a:rPr lang="tr-TR" sz="1200" i="1" u="sng" dirty="0" smtClean="0"/>
              <a:t> </a:t>
            </a:r>
            <a:r>
              <a:rPr lang="tr-TR" sz="1200" i="1" u="sng" dirty="0" err="1" smtClean="0"/>
              <a:t>Services</a:t>
            </a:r>
            <a:r>
              <a:rPr lang="tr-TR" sz="1200" i="1" u="sng" dirty="0" smtClean="0"/>
              <a:t> </a:t>
            </a:r>
            <a:r>
              <a:rPr lang="tr-TR" sz="1200" i="1" u="sng" dirty="0" err="1" smtClean="0"/>
              <a:t>Conv</a:t>
            </a:r>
            <a:r>
              <a:rPr lang="tr-TR" sz="1200" i="1" u="sng" dirty="0" smtClean="0"/>
              <a:t>. No. 161, 1985)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387ED-1593-446C-96F1-9CE0838C1185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E4D-CA75-405A-A7C3-08728B11CFBB}" type="slidenum">
              <a:rPr lang="tr-TR" smtClean="0"/>
              <a:pPr/>
              <a:t>61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D785D2-880B-4837-AAE5-03954ABA37F7}" type="slidenum">
              <a:rPr lang="tr-TR" smtClean="0"/>
              <a:pPr/>
              <a:t>63</a:t>
            </a:fld>
            <a:endParaRPr lang="tr-T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102BED-362B-490C-BEB2-FC7B38414389}" type="slidenum">
              <a:rPr lang="tr-TR" smtClean="0"/>
              <a:pPr/>
              <a:t>64</a:t>
            </a:fld>
            <a:endParaRPr lang="tr-T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65F753-F34D-4613-8BBC-6E8F6C7E410F}" type="slidenum">
              <a:rPr lang="tr-TR" smtClean="0"/>
              <a:pPr/>
              <a:t>66</a:t>
            </a:fld>
            <a:endParaRPr lang="tr-TR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0E7DF-1697-4B43-87BF-D8D738345278}" type="slidenum">
              <a:rPr lang="tr-TR" smtClean="0"/>
              <a:pPr/>
              <a:t>67</a:t>
            </a:fld>
            <a:endParaRPr lang="tr-TR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CE16FF-7946-49E2-9DE4-6104F863546F}" type="slidenum">
              <a:rPr lang="tr-TR" smtClean="0"/>
              <a:pPr/>
              <a:t>78</a:t>
            </a:fld>
            <a:endParaRPr lang="tr-TR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744F6D-671D-4BC3-BA90-93C4841EB8D0}" type="datetime1">
              <a:rPr lang="tr-TR" smtClean="0"/>
              <a:pPr/>
              <a:t>23.06.2014</a:t>
            </a:fld>
            <a:endParaRPr lang="tr-TR"/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422992-7D26-4EE8-AF65-BCA0228E0543}" type="datetime1">
              <a:rPr lang="tr-TR" smtClean="0"/>
              <a:pPr/>
              <a:t>23.06.2014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9B6279-6B2E-4AF1-A33B-CA8B478ABD7C}" type="datetime1">
              <a:rPr lang="tr-TR" smtClean="0"/>
              <a:pPr/>
              <a:t>23.06.2014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C4D84-7438-43C2-A4C3-E10F28399915}" type="datetime1">
              <a:rPr lang="tr-TR" smtClean="0"/>
              <a:pPr>
                <a:defRPr/>
              </a:pPr>
              <a:t>23.06.2014</a:t>
            </a:fld>
            <a:endParaRPr lang="tr-T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DA539-C90F-46DC-A83F-BD209565421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59F17E-0781-4AAA-A578-D2295C416717}" type="datetime1">
              <a:rPr lang="tr-TR" smtClean="0"/>
              <a:pPr/>
              <a:t>23.06.2014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4EE94F-3EEA-42E1-8000-19FDD8AB5CE0}" type="datetime1">
              <a:rPr lang="tr-TR" smtClean="0"/>
              <a:pPr/>
              <a:t>23.06.2014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69B4CA-B9CB-4A52-A91A-AFD07A7B7E0A}" type="datetime1">
              <a:rPr lang="tr-TR" smtClean="0"/>
              <a:pPr/>
              <a:t>23.06.2014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56297-4D6B-45FD-804A-B8A5B408BE5D}" type="datetime1">
              <a:rPr lang="tr-TR" smtClean="0"/>
              <a:pPr/>
              <a:t>23.06.2014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ADB8BB-9761-4DCC-B2FC-8163A3A09C63}" type="datetime1">
              <a:rPr lang="tr-TR" smtClean="0"/>
              <a:pPr/>
              <a:t>23.06.2014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16EACD-B4CA-40F9-BE6F-BECCB6F1EABA}" type="datetime1">
              <a:rPr lang="tr-TR" smtClean="0"/>
              <a:pPr/>
              <a:t>23.06.2014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F55383-FD76-4376-99EA-19FFAF86C2CE}" type="datetime1">
              <a:rPr lang="tr-TR" smtClean="0"/>
              <a:pPr/>
              <a:t>23.06.2014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9F7BDF-22CF-4E72-827D-33BC6E04CECE}" type="datetime1">
              <a:rPr lang="tr-TR" smtClean="0"/>
              <a:pPr/>
              <a:t>23.06.2014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8 Akış Çizelgesi: İşlem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Akış Çizelgesi: İşlem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C7E3602-D624-4887-936F-C8FE61A1CEE7}" type="datetime1">
              <a:rPr lang="tr-TR" smtClean="0"/>
              <a:pPr/>
              <a:t>23.06.2014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14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_al__ma_Sayfas_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mailto:cebrailsimsek@gmail.com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groups/issagligimeslekhastaliklari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buyutec.net/p-Guvercin-Besleme-45906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http://www.hastanerandevu.com.tr/wp-content/uploads/2013/03/ataturk-gogus-hastaliklari-hastanesi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6155" y="4019550"/>
            <a:ext cx="1807845" cy="1390650"/>
          </a:xfrm>
          <a:prstGeom prst="rect">
            <a:avLst/>
          </a:prstGeom>
          <a:noFill/>
        </p:spPr>
      </p:pic>
      <p:sp>
        <p:nvSpPr>
          <p:cNvPr id="3" name="2 Başlık"/>
          <p:cNvSpPr>
            <a:spLocks noGrp="1"/>
          </p:cNvSpPr>
          <p:nvPr>
            <p:ph type="ctrTitle"/>
          </p:nvPr>
        </p:nvSpPr>
        <p:spPr>
          <a:xfrm>
            <a:off x="2189288" y="2036298"/>
            <a:ext cx="6649911" cy="1472184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defRPr/>
            </a:pPr>
            <a:r>
              <a:rPr lang="tr-TR" cap="none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MESLEK HASTALIKLARI </a:t>
            </a:r>
            <a:r>
              <a:rPr lang="tr-TR" dirty="0" smtClean="0">
                <a:solidFill>
                  <a:schemeClr val="tx1"/>
                </a:solidFill>
                <a:latin typeface="Bookman Old Style" pitchFamily="18" charset="0"/>
              </a:rPr>
              <a:t>ve </a:t>
            </a:r>
            <a:br>
              <a:rPr lang="tr-TR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tr-TR" dirty="0" smtClean="0">
                <a:solidFill>
                  <a:schemeClr val="tx1"/>
                </a:solidFill>
                <a:latin typeface="Bookman Old Style" pitchFamily="18" charset="0"/>
              </a:rPr>
              <a:t>İŞLE İLGİLİ HASTALIKLAR</a:t>
            </a:r>
            <a:endParaRPr lang="tr-TR" dirty="0"/>
          </a:p>
        </p:txBody>
      </p:sp>
      <p:sp>
        <p:nvSpPr>
          <p:cNvPr id="6" name="5 Alt Başlık"/>
          <p:cNvSpPr>
            <a:spLocks noGrp="1"/>
          </p:cNvSpPr>
          <p:nvPr>
            <p:ph type="subTitle" idx="1"/>
          </p:nvPr>
        </p:nvSpPr>
        <p:spPr>
          <a:xfrm>
            <a:off x="2114550" y="4250364"/>
            <a:ext cx="6686550" cy="1236036"/>
          </a:xfrm>
        </p:spPr>
        <p:txBody>
          <a:bodyPr>
            <a:normAutofit/>
          </a:bodyPr>
          <a:lstStyle/>
          <a:p>
            <a:r>
              <a:rPr lang="tr-TR" sz="2000" dirty="0" smtClean="0"/>
              <a:t>Dr. Cebrail ŞİMŞEK</a:t>
            </a:r>
          </a:p>
          <a:p>
            <a:r>
              <a:rPr lang="tr-TR" sz="2000" dirty="0" smtClean="0"/>
              <a:t>İş ve Meslek Hastalıkları Uzmanı</a:t>
            </a:r>
          </a:p>
          <a:p>
            <a:r>
              <a:rPr lang="tr-TR" sz="2000" dirty="0" smtClean="0"/>
              <a:t>AGHH Meslek Hastalıkları Eğitim Kliniği Sorumlusu</a:t>
            </a:r>
          </a:p>
        </p:txBody>
      </p:sp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13648" y="7981950"/>
            <a:ext cx="457200" cy="476250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1</a:t>
            </a:fld>
            <a:endParaRPr lang="tr-T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23825"/>
            <a:ext cx="1331912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Dikdörtgen"/>
          <p:cNvSpPr/>
          <p:nvPr/>
        </p:nvSpPr>
        <p:spPr>
          <a:xfrm>
            <a:off x="2285268" y="6158984"/>
            <a:ext cx="541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TÜRKİŞ Eğitim Seminerleri</a:t>
            </a:r>
            <a:r>
              <a:rPr lang="tr-TR" dirty="0" smtClean="0"/>
              <a:t>, 2014</a:t>
            </a:r>
            <a:endParaRPr lang="tr-TR" dirty="0"/>
          </a:p>
        </p:txBody>
      </p:sp>
      <p:sp>
        <p:nvSpPr>
          <p:cNvPr id="12290" name="AutoShape 2" descr="data:image/jpeg;base64,/9j/4AAQSkZJRgABAQAAAQABAAD/2wCEAAkGBxQTEhUUExQVFBUXGB0aFRcYGBYaGBscGiAeHBoYHBwcHCggGholHB0YITEhJSktLi4uHR8zODQsNygtLisBCgoKDg0OGxAQGywkICQsLCwsNCwsLCwsLCwsLCwsLCwsLCwsLCwsLCwsLCwsLCwsLCwsLCwsLCwsLCwsLCwsLP/AABEIAMgAyAMBEQACEQEDEQH/xAAcAAACAgMBAQAAAAAAAAAAAAAABgUHAQMEAgj/xABJEAACAQMABwUDCQQGCQUAAAABAgMABBEFBhIhMUFRBxMiYXGBkaEUMkJSYnKxwdEjM0OSCDRTY4LwFkRUc6KywuHxFSSDk9L/xAAcAQEAAgMBAQEAAAAAAAAAAAAABQYBAwQCBwj/xAAxEQACAgIBAwMDAwMEAwEAAAAAAQIDBBEFEiExBhNBIjJRFGGBI3GRFTNCUzRSoST/2gAMAwEAAhEDEQA/ALwoAoAoAoAoAoAoDDMBvJAoAoCqu1HtPm0dci3hhjbMYfvHLbic/RGOGOtAO2o2sa31lFc7gSMSAcFddzD0zQFU9vmsksdzbx21zJGBExfupGXezbtrZI5Dn1oBj7INeIXsAl3cossbspMsg2mXiGyxyeOPZQER23a9FBbRWNzgktJI8Mm/AwFUlTwOWOPIUBP9hWn57uzmNxK0rpNgM2MhSqnG4dc++gGXXzXGLRtuJnXvGZgqRggFuZOd+4DfQHnUXXaDScbvCsimPZEiuBuLZxgg4PA0A0UAZoAoAoAoAoAoAoAoAoAoAoAoDyz4GTuA4+VACuCMjeDwNAUB/SHnnW6iTvX7h4siIMQmQSGJA3E8DvoA1c7bWt7NIZYGnnj8KuXCqUA8JY4J2hwxz60BX2uetUukbjv5VRG2QoCZxgcOJ476AhBO2zsbTbOc7OTjPXHDNAeKAKAMVjZk6bHSEsJzFLJEeZR2U/8ACayYOrTWsNzdlDczPMYwVQtjcDx5fjWQP3Y1r7a6OWWK4Eg751PeKAVUAYwwznjngDWAOvaP2uRwxIuj5EllkwxcYKovQjmx6dM0Ay9luuUmk7Z5ZIljaN9glWJVjgMSAR4eI3ZNAOgoDNAFAFAFAFAFAFAFAFAFAVF/SHkuVtoWikZYGYpOi7slhlNrH0cBhjhwoCutU+1a8sbZrdQso/gtJkmLy+0vQcqAUtOaduLuTvLiVpX5FjuAPIDgBQHJaWjytsxqzHoozXqEJSeoniyyEFub0M1hqJO+C7LGP5j7hXfXxtkvPYireborf09ycs9RIFHjd3P8o9w3/Gu2vjYL7iNu56x/YiTj1YtV/gqfXJ/E1v8A0VK+Dily2S+/UbRq/a/2EfurKxKvwav9Tyv/AHZ4l1atW/gIPTIrzLCpfwbY8tkr/kRtzqNbt81njPrtD3H9a0y42D8djqr565fctkFfahTLvjdZB5+E+7ePjXFZx9i+0lKebol93YWr2xkibZkRkPQiuKyqcPuRLV212LcXs568fB7Le7Ie0yCyhFncxlE2iVmXfvY5O2OQG4ZHLj1rAGHXLtqjgnWOzRLhVOZnJIVh9RDg/wA28eVAWbq5ppLy3juIwypIMgMMN/nzoCToAoAoAoAoAoAoCN1i0p8mtpZ9hpO6QtsLxOKApDVvtxnWdvliB4XbI7vc0Q+zn56+R30At9o/aRNpImNf2VsD4Y+JbHBnPXyG4edZ0YQjwxFiFUFidwA4n2US29IOSityfYdtCajZw9ycf3a5z/iPKpSjjnL6pEDmcyo/TUtsdLS1SIbMaqg6AYqVhRCvskVy7Jtue5vZMaM0HNcDMaggHBJYCvGRlQqepG3FwbchbrJyHUkjfNOiDy/UnFcU+S32hEk6+D/7JpHHrJq2LdFkRy6k4OcbuhyK3Yeb7jcZLuaOQ4xY8FOD2iAt4tp1X6zAe84rssn0xbIyuHVNR/Iw636GjgaJYg20+1uyTwxwHtqPwsuU+rr+CV5PAhSoqtd2eI9UJu77x3SLybPvOOFev9Rj1dMVs8x4ez2+uT0QEi4JAIPmM4Nd8JdS2RNkel6NNxArjZdQy9Dw/wC1HVG1fUj1VfZU9wYoad1GVstbnZP1GO4+h5VF5HHfMCwYfObfTav5EW7tmjYo6lWHEGoiUJQepFjhZGa6oPaNQ47+HPrXk9H19qVpm1uLSNrRh3SIqbO7aTAHhccj/wCaA69Eax21zJLHBMkrxY2wpzjP4jO7IoCWoAoAoAoAoDk0npOG3TvJ5FiTIG0xwMncBQHNpbTlvBbvcySL3KjO0CGDeS43MTwxQHx5pSaN5ZGiTuo2clI852VJ3LnngUBs0TouS4kCRjJ5k8B5mttNTtlpGjIyIY8eqb0W3qtqksKMY1LFcd7NjgD+Q44FTFdVWN58lXyL7819u0UNFvoNJbjuYpgyhQS5HPmFHA17llTrr65RNNWDXZeq4TI/TOjmt5TG3qp6jrXTj3q6KaOfMxXj2OPx8DJ2dXHjmj6gMPZuP4io3lIa1MluBse5Vm281YhDs1xc5ySQDgEA8t5JrVXlTcNQibbeOqjY5W2Hbp62WayxA4McYzu35Ccs1rx7HC7c1pnVmVwuxUqntIUtVINu6iBG4Et7qls6aVLaK/xdfVlIernTsS3QhcYONznHE/R8qhI483X1Is1mfVG9VzX8itryk4k/aNtRHfHjco8j51JYDp6ey7kNzKvjNNv6X4FhjUoyBS+QxWdMx86QCsdPcaODS+hEuYz3inw7g44qT5/ka5cqquf0vySOFlXUPqj3RV2ndCyWz7L7wfmsOBH6+VQN+POl6l4LfiZleTDqj5+V+Djt7yRFdUd0WQYkCsQHHHDAHePWtOjqLJ7B9XpZr35UGaOODcxBxtsw3R/dxvPsrAPo8GgM0AUAUAUBUP8ASC1fuZoYriNi8MGe8iA4Z/i+YxuPT2mgKDN0+x3e22xnaCZOzn62M4BrKBu0To155FjQbzxPIDqa200ytlpGrIvjRBzkWzojRSW0YSP/ABNzY9T+VWKiiNcf3KTm5s8iTb8DlYaBla0eRJfnYPdrwIGcg+e/hXJZlwdyjJHbj4Fn6ZzjL+Bftp2RldTsspyPzrvthGcdPwRNdsqpqS8j5pqNbuyE2Nl1XaH/AFL6GoPGnKi/oXgtWXXDKxPcfZifoHSfyeUS4LDBBA4nNTGXT70elFcwsr9NZ1NbMaav/lEpk2AhON2c8OecCvOPQ6YaMZmT+pt6l2NEekJFXuxIyqTnZBIz1r3KuuUupruaoXWxj0RfY8ws6naTbU9V2h8azL27F09jNcbq31RTR4uLguSXO0x4k8d3CsqMFHpR5lZNy6pd2TR1ldou5lRZFxjJOG8jz3iuT9Coz64s73ykp1e3JbIvR1wscqO67aqc7O7fXVfW5w1F9zix7YV29UltErrHLauqvANl2PiHADHUdfSuTEjfCXTPwSPIWYs4qVXkjtEaMe4kEaf4m5KOv/aunIvVMepnDiYssizpiTunx8kQ28bBlk3nPz16+oPLPCo/GbyZ+5L4JTPX6Ov2ovexN0hZpMhjkGVPDqD1HnUjfSrY9yJxsidElOJU+n9DtbSFG3g70bkw/Wq9fTKp6ZeMTJjkV9cSZ7ONc30bch97QvgTRjmPrAfWHKuc6Sz7nt4i79Fit27jaAkkdsPjO8qi54DfvPsoC4baZXRXQhlYAqRwIO8H3UBsoANAK+uOvlro14VuS+ZdrGwu1shceJhnOMnG7JoCuO1rtOgntFgsZdszZ71wCCqDHgIIzlvwFAUgqEkAcTwrMU29IxtJbZbOq2hRaxYODI2+Q/gvsqxYmP7cdlL5TNd89LwhgmsnRVdlIVxlSeB/Q+VdCuhY+mJw2Y864qU12ZL6o6b7iTZb925Gfsnkf1rjzcXrj1R8okeKzXVPpl4YxX2grRJDcSthDv2N2yT16nPSuCORfKPtpEvZh4kJ+9J/wLusOsxnHdoO7iHLmfXoPKu/Fw1H6pvuQ+byPvLor7RIuOywneyusEZ4M+ct9xeLez317v5Cqrt8m3juBys7/bXYjZtZ4E3Q25lP9pMcD1Ea/mag7+Vtm/pPoWB6EprSlc9s4Zdc7w7kkWIdIkRR+Ga4p3WS8stFHp/ApWlBM0f6V3v+1TfzVrcpfk6v9KxP+tG6LXO8Hzpe8H1ZERh+Fe43WR8M5ruBwbVpwR2w60wvuntgvV4Dsn+Rsg+wiu2rk7Yfc9lbzvQuNYm6XpkolkJEMlvIs6gZYAYkX7ybz7amMbkK7fPY+fcn6cy8J/Uto5VOee7r08zUi5dtor3SlLTHyO7hsbUd2RI8m8EY8R6+QFQbhZk2/V4Rao304ON9PdsR5JHkcsSWdj7STyFTUIwrhorU5Svn+7JC91dnij7x0wo44OSPUVz15lcp9J1W8bfXX7jXYWtP6IW5iMZwDxRuh/Q16yaFbF78mOPzJY9ia8FQ3Vu0bMjDDKcEeYquSh0y0y8wmpxUo+GNnZToG3vb9IrlsKAWVMfvCN+wTyGN/ng14PR9WQxhVCqAqgYAAwABwGOVAe6AwRQFS9tXZ+blWvo5NmSKPxo58JRd+VP0W8udAfPRNAOPZ5ojbczsPCm5PNuvsqT47H65dX4ITmsv2q/bj5ZbWrGiTcTAEeBMFz16L7a7szI9uLS+SC4zD/UW7l4Xkmdfkl2l8JEKjcRvGfPpjhXNxsoJvfkkebrt7dK+lCaallpFdR6HLn0H6U6Yx+pnrc5fTvZu0lfx2W4qJbnkh+ZF5v8AWf7PKoDP5Jv6a/B9D9OekXbq/I8CZpC+kmcvK7Ox4lvwA5DyFQm23t9z6nRj1UwUa1pHMTWNm6TRjaFZG0ZoZCgMisPRnXY2W9w0bB0Yo68GU4Ir0t/BquqhZHU1sc9GaXS7ISTZjueCtwjl8iPoP8DUrhcjKt6mfNvUnpJNO7GX8BKhUlWBBU4IPI9McqsUZRl9Ufk+YThKL6Z/A4WtnDBbwXS5JUgueOdrcw8sflUPZZOdkqyyU0VU0xuiTGkNJGOaMvhraZQuccGPAnyNc1dX0NL7kd1+S1ZHq+yQk6xaKNvLs8VbJQ+XT1FTWHke7Db8orHI4f6e3Xw/BWfaHojIW4T7sn5N+VcHI0f80THB5nZ0y/gTNG3jwypLGdl42DqfMHPuqJLIyzLjtzvmdCI4Y4wwLqoJLAEEjaY7iRkZxzoYPoW0uVkRJEOVdQynqGGR8DQEPrjrRDo637+YOy7QUKmNok9MkcBvoCou03tWt72xNvaiVWkZe821C+AZJAIJ3khR6ZoCnI0LEAbydw9TXqC6now3pNsuXRFj3EKRDHhHiPU86smNBQrSKHnXe/e5DfbafSK07qIMspPib8WB9NwFcs8Nzu65eDuhyEKcXoh9x16D1wx+zuRtKdwfG/HDxDn61qyePW+qs6MPmFrpvIHTrxNM3cLhPgTzIHIV3YisUNTIjPlTK3dXg5ry++RxCQY+USj9iCP3a85T9o/RHtqL5TPb/pouvpD068mf6i3wvAlwwvK4VQ0kjngN7EnjUCvqPrUp10V/V2RY2r3ZcSA125H90n5t+mK3qkq+X6il9tK/kd7LVKziHht4/VgGPvNbFFIgreQybPukzvfRMBGDDEfLYX9Kz0o0e9Yu6k/8kNpLUaymB/YiM/Wj8J+G41h1pnZTy+VU+09lca0dns9sC8WZ4hvOBh1A6jn7PdWqdWvBZ8HnarmozWmJtaET60zBFZDWjGKL7Tz57MedC6QN5GUY5uYlyDzmjHI/bX4iprjc7pfRI+X+sPTmv/01L+436pXkAg7l5NoykjYI3DPQ9Dxroza7HZ1pdkVjjLaPZ9qT7v4JS20MVtZYJ2VkBPdsd+F4jOehrlsuU7FKK7vyd9eM66ZRs8LwKusOnxcrEAuzsjLepGCo8qlsLEdbk2/JXuSzo5EYwS8C5eW4lRo24MMH2102R6oOJwY1vs2RmUvfWzRyNG3FSQfZVXnBwemfQK5qcVJfJZvYJoa0uLib5QgkkjVXhVt6YyQxK8yDs4z1NeT2fR1AKnaFqTHpSBY3kaJoyWjYbxkjHiX6W7zoD5e1o0I1lcy2zsrtGcErwOQCMZ38DQHZqNZd5dpkZCZc+zh8a6sSvqtRH8pd7WO2vktImrKkUZADWWH3DNYY0dmjLdXYmQ4iRS8p+yo3j28PbXLm3ezVtEjxWG8rKjWhQv72S7uC2zl5CAiDkOCoPIDdVRlPrn3P0BjUV4WOoLski59SdUUs4wThp2Hjfp9leg/Gtsa+kpXJ8jZlz8/SNFbdkUl2F/WbW+3sxhyWk4iNcbXt6D1rVKeiRwuOtyn27L8lbaS7TbuQ/swkK9ANo+84/CtXuMs9Pp6iK+ttsjBr3f8A+0H+VP0p7kjqfCYevtJrRPajcIQJ0SZeq+BvZyPpuorH8nBkenKpLdT0zTrVoy3uka8sTw3zw43rn6eOXnWZJPuhg5F2PNUX/wAMSDWnZZvKCstfgNbN9jdNFIkkZw6MGU+YrKT3tGm+mN1brl4Y86R2X2JoxiOZdtQPosPnqPRvxq1cfke/Vp/B8B57j3g5jiv4PV5pmaVNh5GKdOGfXrXVHFqjLqiiPsz77IdEn2OCt+jiDNZfcyVv2i2mzcCQfxFyfUbj+VV/kaumzf5Llwt3uUdP4IvVfWKawnE9uQHAK+IZUg8QRmo8ly5+yjtNur69+T3Xd4aMlNhdnxLg795zuzQDXrF2qWFnM8ErSNLGcOqITjIB4nA4GgPmbT+kDcXM85z+1kZ9/RiSB7BgUA19mdvumkx9VQfeT+VS3G19Tciv89bqMYDwamirBQwZFYfgyzzpyburLA+dcyY/+OHefe7L7qrfL3NyUEfS/QPHp2SvkiX7IdB7TvdONy+CPPX6TfgPfUZTD5Za/UeXrVEP5LXroKkK2vutAsofDgyvkRjpjixHQbq8WPSJPi8B5dvf7UUZczs7F3YszHLMeJNc7ey/xqhXFRgtJGs1g2GKDegoP3OzRmkZIJBJGcMPcw5qRzBFN6ObIxo5MdSOzR+jo7m7SKM92kreHnsZBOzjoCPdSK2zRbfPHxXN92ji0jYPBI0Uq7LocH9R5Gh1Y2TDIrU4nLQ2tqPZsbtU5e8tZ4jvMLLNH6N4ZB6ZCn31KcVd029P5PnXrvAUqlejaatB8mChgKAU+0a22rdH5o/wYfqBUVykfpTLFwFmrJQ/JXBqELQfXWpWqVnZxI9tEAzoCZG8TkEZ+ceW/lQFb9o3ZFNLLcXsNwr7RaRo3UqQAMkBgSDgDmBQFHUBZ3Z/Hi0z9Z2+G78qn+NWqyo87JvIS/YZKkSECgPSmsJmO7ODXmTBto+SQA+1yWP4CqfnvdzPuXo2pVYPUW7qTZCGygUc0DH1bf8AnWI/aQnI2+5kSl+5OkV6OJr8FBdoWk+/vpTnKxnu1/w8f+LPurmse3ov/DYyqxk9d2LdeCXfcKAKAKACa8t9zD18jjqBoG5N1BN3LCNW2i5GyMYI3Z3njyrdCDILl82hY8qurcizNaNTYL1keQsrJzTALDoa2ygir4XJ3Yqaj4FXXJbXRsIjt4lE8oIDHxMq8GfJ9w9a8TSjEleNeTn3dVjfShQ1DI+ViM8JY5I/aVyM+6s48umyLRJepMZWcfJfgkM1dT8/BQBQELrlFtWcvkNr3EVw56TqZLcPLpyFoqc1XEXVlqar9s91CkMDwwyIuygY7StgeHluO6smCzteO0SwghuITOHlKSR7EYLEMVIwx4DfQHy8KAtLUL+pr95vxNWDjl/SKfzn/kr+xPmpAhQoAavD2ZT0yP7Qf6wOnyeHH8lUzK/3Hs++emdPjkXpoz9zHj6i/gK2r7SoXf7kv7s6TWTUmfNGlT+2l/3j/wDMa5JPufUcZ/0opfg5awbgoAoAoCQ0NpeS2fvItja+0obh68PZWU9HJl4kcmPTL/4WXqx2kmeVIZodlnIVXRsjJ6gjI99bo2/BVs3gXTB2RltIsR3A4kDO4Zrb/crunLwVV2tausHF2hJUgLIPq4+aR9niPdWi1NraLXwGcknRLs/gUtRh/wC/t/vn/lavFL+tEvzC1g2b/BLLwFXleD86PyZrJgKAjNZ/6nP9w1x5y/oskeK/8mJUBqtl6PoPs17MbB7S3upkaaSRFch2OwCegGPjQwLeu3Y/evc3FxC0MiyyPJs7RVgGJbGCME+lAVABQFn9nsmbTHR2H5/nU9x0v6TKlzsf66f7DGakiDCjMHpax8A4Neo8tbv9e3Ue1Mqap2dHVrPuXo69W8f0lv6m3wlsoHBz4AD6ruNZj3iQPIVOrIlF/kmzWTkZ8+69aN7i9mXkzba+j7z8c1zTjpn0TiMhXYy/K7EBXgkwoAoAoAoCX1RbF7bH+9Wi8nByabxZpfgmO0bWX5VPsIf2MRIXB3M3N/yFerJ7OHheOVFfXNd2RVlrRcxoY+9MkZBBSTxqQeW/eKKx60ddvG0Smppaf7HTqIg+Vh+UUckn8qkD/mr3ix3akcfqO72uPkn8kgKuy8H5+fkzWTAUBDa4y7NnL5gD3muLPlqrRLcNHqyV+xUpquF1Lk7Ou14wpb2UtttqNmKN42w284XKsMHeeooYLo05p+3s027mVIl5ZO8+QHE+ygPjq92e8fYzsbR2M7vDk43emKAduzK43TR/dYfEH8ql+Ml5iVz1BX2jP+B2qZKwFAANAY09D3tkGHzreTf9yb9HX41W+Xo6ZdSPp3oDOSlLHl/BN9j+nMF7Vzx/aR/9a/n76jaZ9tFm9R4fdXR/ktOtzeiqib2j6rG7hEkY/bR52ftLzX8DWuxbRMcRyH6WfTLwykWGN28EcQeI8iORrRrRe4zUltGKwbAoY2FOwb0b7O1aVwiAs7HCgfj6edDTbfCqPVN9gnwrkI2cfSG4E9R5dKGYP3Yba1s0UNujNY0GN2qMPd21xMeMhWFPQeKQ+mNke+pLjKeu7q/B889d5yhQqUzaatZ8jYUMBQyKvaLcYt1Tm7/BRn8xUXyctR0T/A17tlJfCK5jjLEBRkkgAdSdwHvqDLV8H0joHsWsreWOYyzyPG6uoLIF2lO0NwUEjI60BxdsmoNzpCeCW1VGKxssm0wXgcr68W91AUnrVqtcaPkWO5VVZl2l2TtAjOOPqKA36i3nd3Sg8HGx7Tw+NdmHPps0R/K1e5jv9i0ashRgoYCgOvRkyhmWT91IpST7rfS9QcH2Vx5tCtr18krw+fLDyY2LxsULqCWzuCudmSJvCw544MOoI31T5fQz79VOvNx+peJIu7U3WpL2Mbwsqgd4nMfaH2TXRXLqKLyPHzxLNPwMeK2HAKOt2okN2TIp7mb6wGQ33hz9RvrxKHUS2BzFuJ9L7xKz0jqFexE/se8XrGQfgcGtDqlss1HN4tj7y0RS6BuicC2nz/u3HxxWPbkdr5DE1vrX+Se0V2dXkpG2ghXmXOSP8IO+vXtnDkc/jVr6PqZs1ikt7FGtbQ7czDZuJ+YHNF6Z6CsS+nsacOu/Ns969aivCEw15LA18GKGTbawNI6og2nchVHUk4FNb7Gq6xVQc38D5pBVjEcEZykC7O19ZycyN7W/CrZx1Cpq2/k+CeouT/W5TfwjiqQK+FNbMmRWIrRh+Cue0W72rhUHCNfi28/lVfz7eqei58HV7dDl+WLui7wwzRyhQxjdXCtnBKkEA45bq4GTHlH1J2e6/wAOlFfYRopYwDIh8SjayAVfABG48gaGBxoCiv6RWkLWQW8ayBrmJm2lXfsowGQx5HaC4HrQFLxyFSCNxBBHqN9elJp7MNbTiy5tFXwmiSQfSGT68/jVnxpq2tMoGZQ6bpROqt3zo5TFZAYrD87M7OjSNh8siAX+sRDwf3sfNPvry9oqv8ng6fuRPo3o/wBRKqX6a7wJdleSQyCSNmR1zgjiOoxz9KhFLufUbaq8iPTLuiztXO1BSAl2uyf7RPmnzI4r8a3Rt76ZV8z0/OD6qe6Hiw1gtpv3c8TE8toA+4nNbeqLICzEurepRZ3tOoGSwA9RWOpGpQk+yRCaS1ws4VJadCccFIYn3Uc0jrp43Jua6YsrjWftIlnBS3UwxncWJzI3u+b8a0zs34LNg8BCr67u7EU1qTLEta0jFZMmaw5aMv8AI7aB0f8AJI+9cYuJVxGp4xRni5+2w4Cpbj8KVj62fMfWHqGMV+np/k81Zfwj5YzFejIUMGu5nEas7bgoyfZXiyarg5M3UVO2xQXyUxpC5MsjSNxckn21VZz65Nn0GutVwUF8FjdlPZpHpKGWaeSWNA4SLu9nxHBL52lOR83414PZc3Z9qLFotJVjkaUyspZmABwoIVd3TLH20A2NwoD5x0l2LXxuZVi7vuds7EjvxUnIyN5JAOPPFAV7pzRElrPJbyjDxsVbHA9CPIjfWVoDN2daW2Wa3c7m8Sfe5j2ipLjr+mXSyC5vEdkFZHyvI/GpzXcqSMVkBWG/gHpXIIIOCDkEcd3MHka8uCa0z1GTT2vJs0po1L3xqViueecBJvM/Vk+BqvZvHOL6oH0v016t6P6OQJlzbPE5SRSjrxVhgj/PWodtb0z6fVdXZHqg9pmgr5CnSe9LfgwVHQU7mHGP4PVY7npa+ArK0Ao/2Hxs9RxMzBVBZmOFUAkk9ABxoeJ2RhHqk9IctFaEW0xJOFknG9Ic5WPo0nIt0WpXD492Pql2R879R+rowi6cZ9/ye55i7FmJLMckk5JqyVxUF0x8Hyu22VkuuT7muvWjWGKbMAKJ9zImdoml8KLdeLeKT05L+dRHJZO/oRZuCxPNsv4EDFQ5Yy8uxDtATEejZY9lt/cug3Md5YOORxv2vXhzAu6gCgPLUB80duWmbW5vh8n8TxqUmkBGyxB8IHXZ3gnz8qArqOQqQwOCDkHoRwNZUnHwJJNaZbmrmmhdRbW4Ou6RfPr6GrHh5HuQ18lI5LCdFja8MlK7CMCjfYyb7W0aQ7KAs3HAG/8AGtM7VXHcj3VXOyXTFG640TOilnidQOJIrzHJpl9KZ0WYV8e8ogbsSoI7iMToBhc5Ei/dcbx6GuTI42q3uiW431Jl4D0ntEVcaqxPvt7hR9icbB9jjwt7hUNdx1tb+k+h4HrrGuSjatM4J9UL1f8AV2cfWQq4PpsmuGVU15RZ6eaw7VtTRwnQ1wDj5PP/APTJ/wDmvOpeNHS8/GXfrX+Ttg1SvH/1eRfN8IPaWIr0q7H4Rot5jDrW5TR3waoqu+4uUXf8yEd658s7lX13101YF1n7Fcz/AFth0R/p92SsFykClbaPucjBkJ2pm8tv6PsqbxuMrr7y7nzzlPVOZndvCJTQ+qksw2mPdJyLDJPoN3vNbrs6FX0xWzgxeKnd9U3o49P6Ga2cKTtBhlWxj1GOtbcXJV0dnLn4TxZ6+CLrrOAKw2Z0cWm9JpbRGRt/JR9Y9PSubKuVcTtwcSeRNL4KhvbppXaRzlmOTVbcnKW2XmEFXFRj4RaPY92bR3sclxeITCfBCuSu0fpPkb8DgPPNeTYy0tT+zS10fcPPC0jMy7KhyCEB44OAd+7jmhgdqAKA8uoO47xQFK3XYSHupGFwIrYttIirtSAHiu84GOR3+lAIHadqI2jJ1Clnt5P3TkZO75ysRu2ufmPSgFnQulHt5RInow5MOhrdRdKqW0c+TjQyIOEi2dGaRjnjEkZ3cCOanoasWPfG5dikZeJPHn0y8HVW99kch16PvnhfbjIDAYzjPGtV1EbY/UdGNfOifVEf49ISQ2ZluDtu28LgD53zVqCVStuUa+yLc8h14rnb5K4dySSeJJJxw/8AFWCMFDsilzl1PqZLW2rVw6CREGyRkZIBxXJLOqjLpbJCHF5FkOtI5LnRk0O943T7QBx7SK3RvpmtJ9zTZi5FPdpo0/LZf7ST+dv1r26a130jX+osfbqf+TfBo2eYjEcj9C2SPea1e9RDy0bo4mTb4TZ03Ork8cbSSKFC8RkZrzXm1Sn0o928XdVDrkdGprQiZ2mIGyuV2vm8d59a18i7GkoG/ifZVjdv8E7cWrzkzXUnd2ynKICVyORPMfjXApwrj0QW5P5JedU7Z+7bLUF4Rr0tBJfgMq91CgJVn3Fj1xyGOvWvdE440vy2aMumzMjtfTFeN/IjmpmLbWysyjqWjTe3aRIZJDsqvE/kOprzbcq47kb8fHndNQgVRrDptrmTaO5RkIvQfrVdyL3bLZd8TFjjQ6URYjJBYA4GMnkM8M1zHUXZ/R91mnYvZMhkhQbaOP4Wfok8wx4c859gF4gUBmgCgCgCgKH/AKQms0hkSxVWWNQJHYjG2fohT9Vd/tPlQFNGBgqsVYK2dliDsts8cHgcZGcdaA7tC6Yktn24z95TwYdCK3U2uqW0aL8Wu+HTMtDQumorldqM7wPEh4j9R51YKcmNsfJTM3j7MeXjsTNnMEdXZdsKc7OcZrdbW5x0no5KLVXNSa2SetGnPlLrs5VFG4HmTxJrkw8X2l+538hn/qpJLskQqoT4QMk7gOua7J6jHyR0e8lose4uFmjRI7g2zrjwkbLbt2CDjIquqPTNycdouU5+5VGMJdLOzQ9vOu2J5kmXds4G/wA815tlBtdC0baK7VGXuyUkVpBcBJldeAk2h6Zzj3VPyhunTZT4SUcjqX5LL0vNslS1yIEI4YXaJ8ifLyqv1Qb2lHZcL7Yx05T6URsdrb3YdEnmdlG/LtjfnB2dwIyOlb92USUpR0cvt0ZUWozbEEZVt/FW59QefuqderIbZVNOuzX4Y+6Q1gtSkcrjbfGVj44PPPL21BRw7VPp8L8lqt5DGlBTfd/gVNMafmufnHZT6ind7etS1GHCtbS2yAy+Rtv7N6QvaV0pFbptyHHQDGT6VsuyI1R2asPEsvnqK7FX6wadkunBbwoPmoDuH6nzqv5GVK59y6YmHDGjqPkioxvGTgZ3njgcziufwdZ9cam6q2tpZrBEFkR1DSOQD3pI+ceo6DkKwCT0LoG3tA4t4UiDttMEGMnh/kUBJ0AUAUAUAUBD6w6sWt7sfKYll7tsrniOo3cVPMUBjTmrdtcWptpY07kLuAAXYxwZfqkUB8gaSiRZXWJy8YYhHIwWUEgNjzFAeLW4aNgyMVYcCONe4Sce6PM4RmumS7D1oPXkHwXI2T/aLw9o/SpTH5H4mV3N4P8A5U/4HC3lV12kYMp5g5FSkZxn9rK9ZTZU9TWjogkZGDLuZTkeyvdkFOPSzFdkoS6kM76zwSgC5tg5HNcH4HBFRf6C2HeuRNrlabY6ugbRrBawwutqjBnzyIwcYySeQrUsK6U9zNr5LGrqcak+4nAcqmOha0Vxvb2xvXSGjmRS8R2gN4CsTnnv6VFPGylJ9L7FiWVgygvcj3R5/wBK4ogRa2wQnmSB6HAzn316/wBPslp2SPD5empONENCrI5YkneScn1NSkY6SSIGcupuTNcrqoLMQBzJwB768ynGK2z3XTOx6gtinpvXiNMrABI3Nz80enWo2/kI+IE7icI39Vr0hCvr55XLyMWY8z+XSomyyU3tllrqhXHpgie1H1IuNJSbMQ2Y1/eSsDsr5ebeVaz2OWtnYpcQsrWbG5RiAQ2FdT1PIr6UBdWo2g5LKyht5Je9aMYLY3Dnsj7I4CgJ6gCgCgCgCgCgCgOXStkJ4ZIWZlEiFCVOGAYYOD1oCmtX+wzYumNzKJLZCCgXc0nk4+iBz65oDn7UuyeC3hkvLV+6RBl4W3g8MbDcR9059lAUsaGdnRY6QkibajcoeeOfqOdbIWyh4NVlULFqa2NNhr9KuBJGrjqPCfzFd1fIzj9yIi/gqbO8W0T1rrtbPjaLxnoRke8V2Q5Gp+URtvB3R+zuSUen7ZuE8Z9TiulZlTXk4pcZkxf2m3/1WD+2j/mH60WTT4bPDwMn/wBGa5NP2w/jx++jy6Y+Ge4cZkv/AIEdc66Wq8GZz9kbvea0y5CpHXXwuRLz2IG+1+c7oo1TzY7R92AK4reTm+0USVHB1Re5vYsaR0tLOcyuW6DkPQcKj52zn9zJemiur7Fo12FlJO4jiRpHPBUBJPsH41rNw56X7Kb+3tPlLopxveJCWdF+scDB55A4VgwOP9HKWcNcrsP8nYBg5HgEi7iAeZKnl9UVkyXnigM0AUAUAUAUAUAUAUAUAYoBW7SNXJL+ye3ikWNmZT4gSCFOdndvGTjfQFd9m3ZDstJLpKNWxlY4c5B6yEj4D20BFdrPZjbWNubu3d1G2q902GXxHiG4jHQ5oCq9GaNmnYpBE8rAFiqKWOBxOBvpsGu7tHibZkRo26OCp9xANNg0ms6BisaAUBmg0SermhJb2dLeHG2+cbRwBjeSfZQwWVe9hU8drJJ8oWSdRtLEiHZOOI2ycliOG6hkiOwfvBpNWRHZNhlkYAlVyMjaIGBvHOgPpjGaA8wW6IoVFVFHBVAAHoBwoDZQBQBQBQBQBQBQBQBQBQBQBQBQC9rrqqmkbY28jvGNoMGTGcjqDxFARfZv2fJooS4k76SQjxlNnCDguMnnvO/fuoDV2z6KkuNGSJDG0sgdGVUBLHDDOAPLNAVr2L6htJcTPfWzhI0AVJomUMzk7wGAzgL8RQDx2kdntodHTtbWscc0a7amNfEdk5K+hGaArfsQ1daTSO1NATGkTMe8jOzk4C/OGDQF9aw6uxXNrLbFVVZFIGFA2TxVtw5HBoCruzLsqvLO8jurholCZ8CksxyCOIGBQF10BrhhVBhVCjOcAAbzz3c6A2UAUAUAUAUAUA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292" name="AutoShape 4" descr="data:image/jpeg;base64,/9j/4AAQSkZJRgABAQAAAQABAAD/2wCEAAkGBxQTEhUUExQVFBUXGB0aFRcYGBYaGBscGiAeHBoYHBwcHCggGholHB0YITEhJSktLi4uHR8zODQsNygtLisBCgoKDg0OGxAQGywkICQsLCwsNCwsLCwsLCwsLCwsLCwsLCwsLCwsLCwsLCwsLCwsLCwsLCwsLCwsLCwsLCwsLP/AABEIAMgAyAMBEQACEQEDEQH/xAAcAAACAgMBAQAAAAAAAAAAAAAABgUHAQMEAgj/xABJEAACAQMABwUDCQQGCQUAAAABAgMABBEFBhIhMUFRBxMiYXGBkaEUMkJSYnKxwdEjM0OSCDRTY4LwFkRUc6KywuHxFSSDk9L/xAAcAQEAAgMBAQEAAAAAAAAAAAAABQYBAwQCBwj/xAAxEQACAgIBAwMDAwMEAwEAAAAAAQIDBBEFEiExBhNBIjJRFGGBI3GRFTNCUzRSoST/2gAMAwEAAhEDEQA/ALwoAoAoAoAoAoAoDDMBvJAoAoCqu1HtPm0dci3hhjbMYfvHLbic/RGOGOtAO2o2sa31lFc7gSMSAcFddzD0zQFU9vmsksdzbx21zJGBExfupGXezbtrZI5Dn1oBj7INeIXsAl3cossbspMsg2mXiGyxyeOPZQER23a9FBbRWNzgktJI8Mm/AwFUlTwOWOPIUBP9hWn57uzmNxK0rpNgM2MhSqnG4dc++gGXXzXGLRtuJnXvGZgqRggFuZOd+4DfQHnUXXaDScbvCsimPZEiuBuLZxgg4PA0A0UAZoAoAoAoAoAoAoAoAoAoAoAoDyz4GTuA4+VACuCMjeDwNAUB/SHnnW6iTvX7h4siIMQmQSGJA3E8DvoA1c7bWt7NIZYGnnj8KuXCqUA8JY4J2hwxz60BX2uetUukbjv5VRG2QoCZxgcOJ476AhBO2zsbTbOc7OTjPXHDNAeKAKAMVjZk6bHSEsJzFLJEeZR2U/8ACayYOrTWsNzdlDczPMYwVQtjcDx5fjWQP3Y1r7a6OWWK4Eg751PeKAVUAYwwznjngDWAOvaP2uRwxIuj5EllkwxcYKovQjmx6dM0Ay9luuUmk7Z5ZIljaN9glWJVjgMSAR4eI3ZNAOgoDNAFAFAFAFAFAFAFAFAFAVF/SHkuVtoWikZYGYpOi7slhlNrH0cBhjhwoCutU+1a8sbZrdQso/gtJkmLy+0vQcqAUtOaduLuTvLiVpX5FjuAPIDgBQHJaWjytsxqzHoozXqEJSeoniyyEFub0M1hqJO+C7LGP5j7hXfXxtkvPYireborf09ycs9RIFHjd3P8o9w3/Gu2vjYL7iNu56x/YiTj1YtV/gqfXJ/E1v8A0VK+Dily2S+/UbRq/a/2EfurKxKvwav9Tyv/AHZ4l1atW/gIPTIrzLCpfwbY8tkr/kRtzqNbt81njPrtD3H9a0y42D8djqr565fctkFfahTLvjdZB5+E+7ePjXFZx9i+0lKebol93YWr2xkibZkRkPQiuKyqcPuRLV212LcXs568fB7Le7Ie0yCyhFncxlE2iVmXfvY5O2OQG4ZHLj1rAGHXLtqjgnWOzRLhVOZnJIVh9RDg/wA28eVAWbq5ppLy3juIwypIMgMMN/nzoCToAoAoAoAoAoAoCN1i0p8mtpZ9hpO6QtsLxOKApDVvtxnWdvliB4XbI7vc0Q+zn56+R30At9o/aRNpImNf2VsD4Y+JbHBnPXyG4edZ0YQjwxFiFUFidwA4n2US29IOSityfYdtCajZw9ycf3a5z/iPKpSjjnL6pEDmcyo/TUtsdLS1SIbMaqg6AYqVhRCvskVy7Jtue5vZMaM0HNcDMaggHBJYCvGRlQqepG3FwbchbrJyHUkjfNOiDy/UnFcU+S32hEk6+D/7JpHHrJq2LdFkRy6k4OcbuhyK3Yeb7jcZLuaOQ4xY8FOD2iAt4tp1X6zAe84rssn0xbIyuHVNR/Iw636GjgaJYg20+1uyTwxwHtqPwsuU+rr+CV5PAhSoqtd2eI9UJu77x3SLybPvOOFev9Rj1dMVs8x4ez2+uT0QEi4JAIPmM4Nd8JdS2RNkel6NNxArjZdQy9Dw/wC1HVG1fUj1VfZU9wYoad1GVstbnZP1GO4+h5VF5HHfMCwYfObfTav5EW7tmjYo6lWHEGoiUJQepFjhZGa6oPaNQ47+HPrXk9H19qVpm1uLSNrRh3SIqbO7aTAHhccj/wCaA69Eax21zJLHBMkrxY2wpzjP4jO7IoCWoAoAoAoAoDk0npOG3TvJ5FiTIG0xwMncBQHNpbTlvBbvcySL3KjO0CGDeS43MTwxQHx5pSaN5ZGiTuo2clI852VJ3LnngUBs0TouS4kCRjJ5k8B5mttNTtlpGjIyIY8eqb0W3qtqksKMY1LFcd7NjgD+Q44FTFdVWN58lXyL7819u0UNFvoNJbjuYpgyhQS5HPmFHA17llTrr65RNNWDXZeq4TI/TOjmt5TG3qp6jrXTj3q6KaOfMxXj2OPx8DJ2dXHjmj6gMPZuP4io3lIa1MluBse5Vm281YhDs1xc5ySQDgEA8t5JrVXlTcNQibbeOqjY5W2Hbp62WayxA4McYzu35Ccs1rx7HC7c1pnVmVwuxUqntIUtVINu6iBG4Et7qls6aVLaK/xdfVlIernTsS3QhcYONznHE/R8qhI483X1Is1mfVG9VzX8itryk4k/aNtRHfHjco8j51JYDp6ey7kNzKvjNNv6X4FhjUoyBS+QxWdMx86QCsdPcaODS+hEuYz3inw7g44qT5/ka5cqquf0vySOFlXUPqj3RV2ndCyWz7L7wfmsOBH6+VQN+POl6l4LfiZleTDqj5+V+Djt7yRFdUd0WQYkCsQHHHDAHePWtOjqLJ7B9XpZr35UGaOODcxBxtsw3R/dxvPsrAPo8GgM0AUAUAUBUP8ASC1fuZoYriNi8MGe8iA4Z/i+YxuPT2mgKDN0+x3e22xnaCZOzn62M4BrKBu0To155FjQbzxPIDqa200ytlpGrIvjRBzkWzojRSW0YSP/ABNzY9T+VWKiiNcf3KTm5s8iTb8DlYaBla0eRJfnYPdrwIGcg+e/hXJZlwdyjJHbj4Fn6ZzjL+Bftp2RldTsspyPzrvthGcdPwRNdsqpqS8j5pqNbuyE2Nl1XaH/AFL6GoPGnKi/oXgtWXXDKxPcfZifoHSfyeUS4LDBBA4nNTGXT70elFcwsr9NZ1NbMaav/lEpk2AhON2c8OecCvOPQ6YaMZmT+pt6l2NEekJFXuxIyqTnZBIz1r3KuuUupruaoXWxj0RfY8ws6naTbU9V2h8azL27F09jNcbq31RTR4uLguSXO0x4k8d3CsqMFHpR5lZNy6pd2TR1ldou5lRZFxjJOG8jz3iuT9Coz64s73ykp1e3JbIvR1wscqO67aqc7O7fXVfW5w1F9zix7YV29UltErrHLauqvANl2PiHADHUdfSuTEjfCXTPwSPIWYs4qVXkjtEaMe4kEaf4m5KOv/aunIvVMepnDiYssizpiTunx8kQ28bBlk3nPz16+oPLPCo/GbyZ+5L4JTPX6Ov2ovexN0hZpMhjkGVPDqD1HnUjfSrY9yJxsidElOJU+n9DtbSFG3g70bkw/Wq9fTKp6ZeMTJjkV9cSZ7ONc30bch97QvgTRjmPrAfWHKuc6Sz7nt4i79Fit27jaAkkdsPjO8qi54DfvPsoC4baZXRXQhlYAqRwIO8H3UBsoANAK+uOvlro14VuS+ZdrGwu1shceJhnOMnG7JoCuO1rtOgntFgsZdszZ71wCCqDHgIIzlvwFAUgqEkAcTwrMU29IxtJbZbOq2hRaxYODI2+Q/gvsqxYmP7cdlL5TNd89LwhgmsnRVdlIVxlSeB/Q+VdCuhY+mJw2Y864qU12ZL6o6b7iTZb925Gfsnkf1rjzcXrj1R8okeKzXVPpl4YxX2grRJDcSthDv2N2yT16nPSuCORfKPtpEvZh4kJ+9J/wLusOsxnHdoO7iHLmfXoPKu/Fw1H6pvuQ+byPvLor7RIuOywneyusEZ4M+ct9xeLez317v5Cqrt8m3juBys7/bXYjZtZ4E3Q25lP9pMcD1Ea/mag7+Vtm/pPoWB6EprSlc9s4Zdc7w7kkWIdIkRR+Ga4p3WS8stFHp/ApWlBM0f6V3v+1TfzVrcpfk6v9KxP+tG6LXO8Hzpe8H1ZERh+Fe43WR8M5ruBwbVpwR2w60wvuntgvV4Dsn+Rsg+wiu2rk7Yfc9lbzvQuNYm6XpkolkJEMlvIs6gZYAYkX7ybz7amMbkK7fPY+fcn6cy8J/Uto5VOee7r08zUi5dtor3SlLTHyO7hsbUd2RI8m8EY8R6+QFQbhZk2/V4Rao304ON9PdsR5JHkcsSWdj7STyFTUIwrhorU5Svn+7JC91dnij7x0wo44OSPUVz15lcp9J1W8bfXX7jXYWtP6IW5iMZwDxRuh/Q16yaFbF78mOPzJY9ia8FQ3Vu0bMjDDKcEeYquSh0y0y8wmpxUo+GNnZToG3vb9IrlsKAWVMfvCN+wTyGN/ng14PR9WQxhVCqAqgYAAwABwGOVAe6AwRQFS9tXZ+blWvo5NmSKPxo58JRd+VP0W8udAfPRNAOPZ5ojbczsPCm5PNuvsqT47H65dX4ITmsv2q/bj5ZbWrGiTcTAEeBMFz16L7a7szI9uLS+SC4zD/UW7l4Xkmdfkl2l8JEKjcRvGfPpjhXNxsoJvfkkebrt7dK+lCaallpFdR6HLn0H6U6Yx+pnrc5fTvZu0lfx2W4qJbnkh+ZF5v8AWf7PKoDP5Jv6a/B9D9OekXbq/I8CZpC+kmcvK7Ox4lvwA5DyFQm23t9z6nRj1UwUa1pHMTWNm6TRjaFZG0ZoZCgMisPRnXY2W9w0bB0Yo68GU4Ir0t/BquqhZHU1sc9GaXS7ISTZjueCtwjl8iPoP8DUrhcjKt6mfNvUnpJNO7GX8BKhUlWBBU4IPI9McqsUZRl9Ufk+YThKL6Z/A4WtnDBbwXS5JUgueOdrcw8sflUPZZOdkqyyU0VU0xuiTGkNJGOaMvhraZQuccGPAnyNc1dX0NL7kd1+S1ZHq+yQk6xaKNvLs8VbJQ+XT1FTWHke7Db8orHI4f6e3Xw/BWfaHojIW4T7sn5N+VcHI0f80THB5nZ0y/gTNG3jwypLGdl42DqfMHPuqJLIyzLjtzvmdCI4Y4wwLqoJLAEEjaY7iRkZxzoYPoW0uVkRJEOVdQynqGGR8DQEPrjrRDo637+YOy7QUKmNok9MkcBvoCou03tWt72xNvaiVWkZe821C+AZJAIJ3khR6ZoCnI0LEAbydw9TXqC6now3pNsuXRFj3EKRDHhHiPU86smNBQrSKHnXe/e5DfbafSK07qIMspPib8WB9NwFcs8Nzu65eDuhyEKcXoh9x16D1wx+zuRtKdwfG/HDxDn61qyePW+qs6MPmFrpvIHTrxNM3cLhPgTzIHIV3YisUNTIjPlTK3dXg5ry++RxCQY+USj9iCP3a85T9o/RHtqL5TPb/pouvpD068mf6i3wvAlwwvK4VQ0kjngN7EnjUCvqPrUp10V/V2RY2r3ZcSA125H90n5t+mK3qkq+X6il9tK/kd7LVKziHht4/VgGPvNbFFIgreQybPukzvfRMBGDDEfLYX9Kz0o0e9Yu6k/8kNpLUaymB/YiM/Wj8J+G41h1pnZTy+VU+09lca0dns9sC8WZ4hvOBh1A6jn7PdWqdWvBZ8HnarmozWmJtaET60zBFZDWjGKL7Tz57MedC6QN5GUY5uYlyDzmjHI/bX4iprjc7pfRI+X+sPTmv/01L+436pXkAg7l5NoykjYI3DPQ9Dxroza7HZ1pdkVjjLaPZ9qT7v4JS20MVtZYJ2VkBPdsd+F4jOehrlsuU7FKK7vyd9eM66ZRs8LwKusOnxcrEAuzsjLepGCo8qlsLEdbk2/JXuSzo5EYwS8C5eW4lRo24MMH2102R6oOJwY1vs2RmUvfWzRyNG3FSQfZVXnBwemfQK5qcVJfJZvYJoa0uLib5QgkkjVXhVt6YyQxK8yDs4z1NeT2fR1AKnaFqTHpSBY3kaJoyWjYbxkjHiX6W7zoD5e1o0I1lcy2zsrtGcErwOQCMZ38DQHZqNZd5dpkZCZc+zh8a6sSvqtRH8pd7WO2vktImrKkUZADWWH3DNYY0dmjLdXYmQ4iRS8p+yo3j28PbXLm3ezVtEjxWG8rKjWhQv72S7uC2zl5CAiDkOCoPIDdVRlPrn3P0BjUV4WOoLski59SdUUs4wThp2Hjfp9leg/Gtsa+kpXJ8jZlz8/SNFbdkUl2F/WbW+3sxhyWk4iNcbXt6D1rVKeiRwuOtyn27L8lbaS7TbuQ/swkK9ANo+84/CtXuMs9Pp6iK+ttsjBr3f8A+0H+VP0p7kjqfCYevtJrRPajcIQJ0SZeq+BvZyPpuorH8nBkenKpLdT0zTrVoy3uka8sTw3zw43rn6eOXnWZJPuhg5F2PNUX/wAMSDWnZZvKCstfgNbN9jdNFIkkZw6MGU+YrKT3tGm+mN1brl4Y86R2X2JoxiOZdtQPosPnqPRvxq1cfke/Vp/B8B57j3g5jiv4PV5pmaVNh5GKdOGfXrXVHFqjLqiiPsz77IdEn2OCt+jiDNZfcyVv2i2mzcCQfxFyfUbj+VV/kaumzf5Llwt3uUdP4IvVfWKawnE9uQHAK+IZUg8QRmo8ly5+yjtNur69+T3Xd4aMlNhdnxLg795zuzQDXrF2qWFnM8ErSNLGcOqITjIB4nA4GgPmbT+kDcXM85z+1kZ9/RiSB7BgUA19mdvumkx9VQfeT+VS3G19Tciv89bqMYDwamirBQwZFYfgyzzpyburLA+dcyY/+OHefe7L7qrfL3NyUEfS/QPHp2SvkiX7IdB7TvdONy+CPPX6TfgPfUZTD5Za/UeXrVEP5LXroKkK2vutAsofDgyvkRjpjixHQbq8WPSJPi8B5dvf7UUZczs7F3YszHLMeJNc7ey/xqhXFRgtJGs1g2GKDegoP3OzRmkZIJBJGcMPcw5qRzBFN6ObIxo5MdSOzR+jo7m7SKM92kreHnsZBOzjoCPdSK2zRbfPHxXN92ji0jYPBI0Uq7LocH9R5Gh1Y2TDIrU4nLQ2tqPZsbtU5e8tZ4jvMLLNH6N4ZB6ZCn31KcVd029P5PnXrvAUqlejaatB8mChgKAU+0a22rdH5o/wYfqBUVykfpTLFwFmrJQ/JXBqELQfXWpWqVnZxI9tEAzoCZG8TkEZ+ceW/lQFb9o3ZFNLLcXsNwr7RaRo3UqQAMkBgSDgDmBQFHUBZ3Z/Hi0z9Z2+G78qn+NWqyo87JvIS/YZKkSECgPSmsJmO7ODXmTBto+SQA+1yWP4CqfnvdzPuXo2pVYPUW7qTZCGygUc0DH1bf8AnWI/aQnI2+5kSl+5OkV6OJr8FBdoWk+/vpTnKxnu1/w8f+LPurmse3ov/DYyqxk9d2LdeCXfcKAKAKACa8t9zD18jjqBoG5N1BN3LCNW2i5GyMYI3Z3njyrdCDILl82hY8qurcizNaNTYL1keQsrJzTALDoa2ygir4XJ3Yqaj4FXXJbXRsIjt4lE8oIDHxMq8GfJ9w9a8TSjEleNeTn3dVjfShQ1DI+ViM8JY5I/aVyM+6s48umyLRJepMZWcfJfgkM1dT8/BQBQELrlFtWcvkNr3EVw56TqZLcPLpyFoqc1XEXVlqar9s91CkMDwwyIuygY7StgeHluO6smCzteO0SwghuITOHlKSR7EYLEMVIwx4DfQHy8KAtLUL+pr95vxNWDjl/SKfzn/kr+xPmpAhQoAavD2ZT0yP7Qf6wOnyeHH8lUzK/3Hs++emdPjkXpoz9zHj6i/gK2r7SoXf7kv7s6TWTUmfNGlT+2l/3j/wDMa5JPufUcZ/0opfg5awbgoAoAoCQ0NpeS2fvItja+0obh68PZWU9HJl4kcmPTL/4WXqx2kmeVIZodlnIVXRsjJ6gjI99bo2/BVs3gXTB2RltIsR3A4kDO4Zrb/crunLwVV2tausHF2hJUgLIPq4+aR9niPdWi1NraLXwGcknRLs/gUtRh/wC/t/vn/lavFL+tEvzC1g2b/BLLwFXleD86PyZrJgKAjNZ/6nP9w1x5y/oskeK/8mJUBqtl6PoPs17MbB7S3upkaaSRFch2OwCegGPjQwLeu3Y/evc3FxC0MiyyPJs7RVgGJbGCME+lAVABQFn9nsmbTHR2H5/nU9x0v6TKlzsf66f7DGakiDCjMHpax8A4Neo8tbv9e3Ue1Mqap2dHVrPuXo69W8f0lv6m3wlsoHBz4AD6ruNZj3iQPIVOrIlF/kmzWTkZ8+69aN7i9mXkzba+j7z8c1zTjpn0TiMhXYy/K7EBXgkwoAoAoAoCX1RbF7bH+9Wi8nByabxZpfgmO0bWX5VPsIf2MRIXB3M3N/yFerJ7OHheOVFfXNd2RVlrRcxoY+9MkZBBSTxqQeW/eKKx60ddvG0Smppaf7HTqIg+Vh+UUckn8qkD/mr3ix3akcfqO72uPkn8kgKuy8H5+fkzWTAUBDa4y7NnL5gD3muLPlqrRLcNHqyV+xUpquF1Lk7Ou14wpb2UtttqNmKN42w284XKsMHeeooYLo05p+3s027mVIl5ZO8+QHE+ygPjq92e8fYzsbR2M7vDk43emKAduzK43TR/dYfEH8ql+Ml5iVz1BX2jP+B2qZKwFAANAY09D3tkGHzreTf9yb9HX41W+Xo6ZdSPp3oDOSlLHl/BN9j+nMF7Vzx/aR/9a/n76jaZ9tFm9R4fdXR/ktOtzeiqib2j6rG7hEkY/bR52ftLzX8DWuxbRMcRyH6WfTLwykWGN28EcQeI8iORrRrRe4zUltGKwbAoY2FOwb0b7O1aVwiAs7HCgfj6edDTbfCqPVN9gnwrkI2cfSG4E9R5dKGYP3Yba1s0UNujNY0GN2qMPd21xMeMhWFPQeKQ+mNke+pLjKeu7q/B889d5yhQqUzaatZ8jYUMBQyKvaLcYt1Tm7/BRn8xUXyctR0T/A17tlJfCK5jjLEBRkkgAdSdwHvqDLV8H0joHsWsreWOYyzyPG6uoLIF2lO0NwUEjI60BxdsmoNzpCeCW1VGKxssm0wXgcr68W91AUnrVqtcaPkWO5VVZl2l2TtAjOOPqKA36i3nd3Sg8HGx7Tw+NdmHPps0R/K1e5jv9i0ashRgoYCgOvRkyhmWT91IpST7rfS9QcH2Vx5tCtr18krw+fLDyY2LxsULqCWzuCudmSJvCw544MOoI31T5fQz79VOvNx+peJIu7U3WpL2Mbwsqgd4nMfaH2TXRXLqKLyPHzxLNPwMeK2HAKOt2okN2TIp7mb6wGQ33hz9RvrxKHUS2BzFuJ9L7xKz0jqFexE/se8XrGQfgcGtDqlss1HN4tj7y0RS6BuicC2nz/u3HxxWPbkdr5DE1vrX+Se0V2dXkpG2ghXmXOSP8IO+vXtnDkc/jVr6PqZs1ikt7FGtbQ7czDZuJ+YHNF6Z6CsS+nsacOu/Ns969aivCEw15LA18GKGTbawNI6og2nchVHUk4FNb7Gq6xVQc38D5pBVjEcEZykC7O19ZycyN7W/CrZx1Cpq2/k+CeouT/W5TfwjiqQK+FNbMmRWIrRh+Cue0W72rhUHCNfi28/lVfz7eqei58HV7dDl+WLui7wwzRyhQxjdXCtnBKkEA45bq4GTHlH1J2e6/wAOlFfYRopYwDIh8SjayAVfABG48gaGBxoCiv6RWkLWQW8ayBrmJm2lXfsowGQx5HaC4HrQFLxyFSCNxBBHqN9elJp7MNbTiy5tFXwmiSQfSGT68/jVnxpq2tMoGZQ6bpROqt3zo5TFZAYrD87M7OjSNh8siAX+sRDwf3sfNPvry9oqv8ng6fuRPo3o/wBRKqX6a7wJdleSQyCSNmR1zgjiOoxz9KhFLufUbaq8iPTLuiztXO1BSAl2uyf7RPmnzI4r8a3Rt76ZV8z0/OD6qe6Hiw1gtpv3c8TE8toA+4nNbeqLICzEurepRZ3tOoGSwA9RWOpGpQk+yRCaS1ws4VJadCccFIYn3Uc0jrp43Jua6YsrjWftIlnBS3UwxncWJzI3u+b8a0zs34LNg8BCr67u7EU1qTLEta0jFZMmaw5aMv8AI7aB0f8AJI+9cYuJVxGp4xRni5+2w4Cpbj8KVj62fMfWHqGMV+np/k81Zfwj5YzFejIUMGu5nEas7bgoyfZXiyarg5M3UVO2xQXyUxpC5MsjSNxckn21VZz65Nn0GutVwUF8FjdlPZpHpKGWaeSWNA4SLu9nxHBL52lOR83414PZc3Z9qLFotJVjkaUyspZmABwoIVd3TLH20A2NwoD5x0l2LXxuZVi7vuds7EjvxUnIyN5JAOPPFAV7pzRElrPJbyjDxsVbHA9CPIjfWVoDN2daW2Wa3c7m8Sfe5j2ipLjr+mXSyC5vEdkFZHyvI/GpzXcqSMVkBWG/gHpXIIIOCDkEcd3MHka8uCa0z1GTT2vJs0po1L3xqViueecBJvM/Vk+BqvZvHOL6oH0v016t6P6OQJlzbPE5SRSjrxVhgj/PWodtb0z6fVdXZHqg9pmgr5CnSe9LfgwVHQU7mHGP4PVY7npa+ArK0Ao/2Hxs9RxMzBVBZmOFUAkk9ABxoeJ2RhHqk9IctFaEW0xJOFknG9Ic5WPo0nIt0WpXD492Pql2R879R+rowi6cZ9/ye55i7FmJLMckk5JqyVxUF0x8Hyu22VkuuT7muvWjWGKbMAKJ9zImdoml8KLdeLeKT05L+dRHJZO/oRZuCxPNsv4EDFQ5Yy8uxDtATEejZY9lt/cug3Md5YOORxv2vXhzAu6gCgPLUB80duWmbW5vh8n8TxqUmkBGyxB8IHXZ3gnz8qArqOQqQwOCDkHoRwNZUnHwJJNaZbmrmmhdRbW4Ou6RfPr6GrHh5HuQ18lI5LCdFja8MlK7CMCjfYyb7W0aQ7KAs3HAG/8AGtM7VXHcj3VXOyXTFG640TOilnidQOJIrzHJpl9KZ0WYV8e8ogbsSoI7iMToBhc5Ei/dcbx6GuTI42q3uiW431Jl4D0ntEVcaqxPvt7hR9icbB9jjwt7hUNdx1tb+k+h4HrrGuSjatM4J9UL1f8AV2cfWQq4PpsmuGVU15RZ6eaw7VtTRwnQ1wDj5PP/APTJ/wDmvOpeNHS8/GXfrX+Ttg1SvH/1eRfN8IPaWIr0q7H4Rot5jDrW5TR3waoqu+4uUXf8yEd658s7lX13101YF1n7Fcz/AFth0R/p92SsFykClbaPucjBkJ2pm8tv6PsqbxuMrr7y7nzzlPVOZndvCJTQ+qksw2mPdJyLDJPoN3vNbrs6FX0xWzgxeKnd9U3o49P6Ga2cKTtBhlWxj1GOtbcXJV0dnLn4TxZ6+CLrrOAKw2Z0cWm9JpbRGRt/JR9Y9PSubKuVcTtwcSeRNL4KhvbppXaRzlmOTVbcnKW2XmEFXFRj4RaPY92bR3sclxeITCfBCuSu0fpPkb8DgPPNeTYy0tT+zS10fcPPC0jMy7KhyCEB44OAd+7jmhgdqAKA8uoO47xQFK3XYSHupGFwIrYttIirtSAHiu84GOR3+lAIHadqI2jJ1Clnt5P3TkZO75ysRu2ufmPSgFnQulHt5RInow5MOhrdRdKqW0c+TjQyIOEi2dGaRjnjEkZ3cCOanoasWPfG5dikZeJPHn0y8HVW99kch16PvnhfbjIDAYzjPGtV1EbY/UdGNfOifVEf49ISQ2ZluDtu28LgD53zVqCVStuUa+yLc8h14rnb5K4dySSeJJJxw/8AFWCMFDsilzl1PqZLW2rVw6CREGyRkZIBxXJLOqjLpbJCHF5FkOtI5LnRk0O943T7QBx7SK3RvpmtJ9zTZi5FPdpo0/LZf7ST+dv1r26a130jX+osfbqf+TfBo2eYjEcj9C2SPea1e9RDy0bo4mTb4TZ03Ork8cbSSKFC8RkZrzXm1Sn0o928XdVDrkdGprQiZ2mIGyuV2vm8d59a18i7GkoG/ifZVjdv8E7cWrzkzXUnd2ynKICVyORPMfjXApwrj0QW5P5JedU7Z+7bLUF4Rr0tBJfgMq91CgJVn3Fj1xyGOvWvdE440vy2aMumzMjtfTFeN/IjmpmLbWysyjqWjTe3aRIZJDsqvE/kOprzbcq47kb8fHndNQgVRrDptrmTaO5RkIvQfrVdyL3bLZd8TFjjQ6URYjJBYA4GMnkM8M1zHUXZ/R91mnYvZMhkhQbaOP4Wfok8wx4c859gF4gUBmgCgCgCgKH/AKQms0hkSxVWWNQJHYjG2fohT9Vd/tPlQFNGBgqsVYK2dliDsts8cHgcZGcdaA7tC6Yktn24z95TwYdCK3U2uqW0aL8Wu+HTMtDQumorldqM7wPEh4j9R51YKcmNsfJTM3j7MeXjsTNnMEdXZdsKc7OcZrdbW5x0no5KLVXNSa2SetGnPlLrs5VFG4HmTxJrkw8X2l+538hn/qpJLskQqoT4QMk7gOua7J6jHyR0e8lose4uFmjRI7g2zrjwkbLbt2CDjIquqPTNycdouU5+5VGMJdLOzQ9vOu2J5kmXds4G/wA815tlBtdC0baK7VGXuyUkVpBcBJldeAk2h6Zzj3VPyhunTZT4SUcjqX5LL0vNslS1yIEI4YXaJ8ifLyqv1Qb2lHZcL7Yx05T6URsdrb3YdEnmdlG/LtjfnB2dwIyOlb92USUpR0cvt0ZUWozbEEZVt/FW59QefuqderIbZVNOuzX4Y+6Q1gtSkcrjbfGVj44PPPL21BRw7VPp8L8lqt5DGlBTfd/gVNMafmufnHZT6ind7etS1GHCtbS2yAy+Rtv7N6QvaV0pFbptyHHQDGT6VsuyI1R2asPEsvnqK7FX6wadkunBbwoPmoDuH6nzqv5GVK59y6YmHDGjqPkioxvGTgZ3njgcziufwdZ9cam6q2tpZrBEFkR1DSOQD3pI+ceo6DkKwCT0LoG3tA4t4UiDttMEGMnh/kUBJ0AUAUAUAUBD6w6sWt7sfKYll7tsrniOo3cVPMUBjTmrdtcWptpY07kLuAAXYxwZfqkUB8gaSiRZXWJy8YYhHIwWUEgNjzFAeLW4aNgyMVYcCONe4Sce6PM4RmumS7D1oPXkHwXI2T/aLw9o/SpTH5H4mV3N4P8A5U/4HC3lV12kYMp5g5FSkZxn9rK9ZTZU9TWjogkZGDLuZTkeyvdkFOPSzFdkoS6kM76zwSgC5tg5HNcH4HBFRf6C2HeuRNrlabY6ugbRrBawwutqjBnzyIwcYySeQrUsK6U9zNr5LGrqcak+4nAcqmOha0Vxvb2xvXSGjmRS8R2gN4CsTnnv6VFPGylJ9L7FiWVgygvcj3R5/wBK4ogRa2wQnmSB6HAzn316/wBPslp2SPD5empONENCrI5YkneScn1NSkY6SSIGcupuTNcrqoLMQBzJwB768ynGK2z3XTOx6gtinpvXiNMrABI3Nz80enWo2/kI+IE7icI39Vr0hCvr55XLyMWY8z+XSomyyU3tllrqhXHpgie1H1IuNJSbMQ2Y1/eSsDsr5ebeVaz2OWtnYpcQsrWbG5RiAQ2FdT1PIr6UBdWo2g5LKyht5Je9aMYLY3Dnsj7I4CgJ6gCgCgCgCgCgCgOXStkJ4ZIWZlEiFCVOGAYYOD1oCmtX+wzYumNzKJLZCCgXc0nk4+iBz65oDn7UuyeC3hkvLV+6RBl4W3g8MbDcR9059lAUsaGdnRY6QkibajcoeeOfqOdbIWyh4NVlULFqa2NNhr9KuBJGrjqPCfzFd1fIzj9yIi/gqbO8W0T1rrtbPjaLxnoRke8V2Q5Gp+URtvB3R+zuSUen7ZuE8Z9TiulZlTXk4pcZkxf2m3/1WD+2j/mH60WTT4bPDwMn/wBGa5NP2w/jx++jy6Y+Ge4cZkv/AIEdc66Wq8GZz9kbvea0y5CpHXXwuRLz2IG+1+c7oo1TzY7R92AK4reTm+0USVHB1Re5vYsaR0tLOcyuW6DkPQcKj52zn9zJemiur7Fo12FlJO4jiRpHPBUBJPsH41rNw56X7Kb+3tPlLopxveJCWdF+scDB55A4VgwOP9HKWcNcrsP8nYBg5HgEi7iAeZKnl9UVkyXnigM0AUAUAUAUAUAUAUAUAYoBW7SNXJL+ye3ikWNmZT4gSCFOdndvGTjfQFd9m3ZDstJLpKNWxlY4c5B6yEj4D20BFdrPZjbWNubu3d1G2q902GXxHiG4jHQ5oCq9GaNmnYpBE8rAFiqKWOBxOBvpsGu7tHibZkRo26OCp9xANNg0ms6BisaAUBmg0SermhJb2dLeHG2+cbRwBjeSfZQwWVe9hU8drJJ8oWSdRtLEiHZOOI2ycliOG6hkiOwfvBpNWRHZNhlkYAlVyMjaIGBvHOgPpjGaA8wW6IoVFVFHBVAAHoBwoDZQBQBQBQBQBQBQBQBQBQBQBQBQC9rrqqmkbY28jvGNoMGTGcjqDxFARfZv2fJooS4k76SQjxlNnCDguMnnvO/fuoDV2z6KkuNGSJDG0sgdGVUBLHDDOAPLNAVr2L6htJcTPfWzhI0AVJomUMzk7wGAzgL8RQDx2kdntodHTtbWscc0a7amNfEdk5K+hGaArfsQ1daTSO1NATGkTMe8jOzk4C/OGDQF9aw6uxXNrLbFVVZFIGFA2TxVtw5HBoCruzLsqvLO8jurholCZ8CksxyCOIGBQF10BrhhVBhVCjOcAAbzz3c6A2UAUAUAUAUAUA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2294" name="Picture 6" descr="http://www.haberlink.com/images/haber/hbr-lnk_5072fa3a309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34300" y="5543550"/>
            <a:ext cx="1009650" cy="100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Book Antiqua" pitchFamily="18" charset="0"/>
              </a:rPr>
              <a:t>NEDENİ BELLİ</a:t>
            </a:r>
          </a:p>
          <a:p>
            <a:r>
              <a:rPr lang="tr-TR" dirty="0" smtClean="0">
                <a:latin typeface="Book Antiqua" pitchFamily="18" charset="0"/>
              </a:rPr>
              <a:t>ÖNLENEBİLİR</a:t>
            </a:r>
          </a:p>
          <a:p>
            <a:r>
              <a:rPr lang="tr-TR" dirty="0" smtClean="0">
                <a:latin typeface="Book Antiqua" pitchFamily="18" charset="0"/>
              </a:rPr>
              <a:t>İLERLEYİCİ</a:t>
            </a:r>
          </a:p>
          <a:p>
            <a:r>
              <a:rPr lang="tr-TR" dirty="0" smtClean="0">
                <a:latin typeface="Book Antiqua" pitchFamily="18" charset="0"/>
              </a:rPr>
              <a:t>TEKRARLANABİLİR</a:t>
            </a:r>
          </a:p>
          <a:p>
            <a:r>
              <a:rPr lang="tr-TR" dirty="0" smtClean="0">
                <a:latin typeface="Book Antiqua" pitchFamily="18" charset="0"/>
              </a:rPr>
              <a:t>MALULİYET BIRAKABİLİR</a:t>
            </a:r>
          </a:p>
          <a:p>
            <a:r>
              <a:rPr lang="tr-TR" dirty="0" smtClean="0">
                <a:latin typeface="Book Antiqua" pitchFamily="18" charset="0"/>
              </a:rPr>
              <a:t>TAZMİNAT GEREKTİRİR</a:t>
            </a:r>
          </a:p>
          <a:p>
            <a:r>
              <a:rPr lang="tr-TR" dirty="0" smtClean="0">
                <a:latin typeface="Book Antiqua" pitchFamily="18" charset="0"/>
              </a:rPr>
              <a:t>BİLDİRİMİ ZORUNLU</a:t>
            </a:r>
          </a:p>
          <a:p>
            <a:endParaRPr lang="tr-TR" dirty="0" smtClean="0">
              <a:latin typeface="Book Antiqua" pitchFamily="18" charset="0"/>
            </a:endParaRPr>
          </a:p>
        </p:txBody>
      </p:sp>
      <p:sp>
        <p:nvSpPr>
          <p:cNvPr id="10243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2"/>
                </a:solidFill>
                <a:latin typeface="Book Antiqua" pitchFamily="18" charset="0"/>
              </a:rPr>
              <a:t>Meslek Hastalığı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z="3600" dirty="0" smtClean="0">
                <a:solidFill>
                  <a:schemeClr val="tx2"/>
                </a:solidFill>
                <a:latin typeface="Book Antiqua" pitchFamily="18" charset="0"/>
              </a:rPr>
              <a:t>Meslek hastalığı</a:t>
            </a:r>
            <a:endParaRPr lang="tr-TR" sz="3200" dirty="0" smtClean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5125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39496" indent="-457200">
              <a:buFont typeface="+mj-lt"/>
              <a:buAutoNum type="arabicPeriod"/>
            </a:pPr>
            <a:r>
              <a:rPr lang="tr-TR" dirty="0" smtClean="0">
                <a:solidFill>
                  <a:schemeClr val="tx2"/>
                </a:solidFill>
                <a:latin typeface="Book Antiqua" pitchFamily="18" charset="0"/>
              </a:rPr>
              <a:t>NEDENSELLİK</a:t>
            </a:r>
          </a:p>
          <a:p>
            <a:pPr marL="813816" lvl="1" indent="-457200"/>
            <a:r>
              <a:rPr lang="tr-TR" dirty="0" smtClean="0">
                <a:solidFill>
                  <a:schemeClr val="tx1"/>
                </a:solidFill>
                <a:latin typeface="Book Antiqua" pitchFamily="18" charset="0"/>
              </a:rPr>
              <a:t>Spesifik bir hastalıkla spesifik bir iş ortamı ya da mesleki </a:t>
            </a:r>
            <a:r>
              <a:rPr lang="tr-TR" dirty="0" err="1" smtClean="0">
                <a:solidFill>
                  <a:schemeClr val="tx1"/>
                </a:solidFill>
                <a:latin typeface="Book Antiqua" pitchFamily="18" charset="0"/>
              </a:rPr>
              <a:t>maruziyet</a:t>
            </a:r>
            <a:r>
              <a:rPr lang="tr-TR" dirty="0" smtClean="0">
                <a:solidFill>
                  <a:schemeClr val="tx1"/>
                </a:solidFill>
                <a:latin typeface="Book Antiqua" pitchFamily="18" charset="0"/>
              </a:rPr>
              <a:t> arasında nedensel ilişki</a:t>
            </a:r>
            <a:endParaRPr lang="en-US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marL="539496" indent="-457200">
              <a:buFont typeface="+mj-lt"/>
              <a:buAutoNum type="arabicPeriod"/>
            </a:pPr>
            <a:r>
              <a:rPr lang="tr-TR" dirty="0" smtClean="0">
                <a:solidFill>
                  <a:schemeClr val="tx2"/>
                </a:solidFill>
                <a:latin typeface="Book Antiqua" pitchFamily="18" charset="0"/>
              </a:rPr>
              <a:t>KÜMELENME</a:t>
            </a:r>
          </a:p>
          <a:p>
            <a:pPr marL="813816" lvl="1" indent="-457200"/>
            <a:r>
              <a:rPr lang="tr-TR" dirty="0" smtClean="0">
                <a:solidFill>
                  <a:schemeClr val="tx1"/>
                </a:solidFill>
                <a:latin typeface="Book Antiqua" pitchFamily="18" charset="0"/>
              </a:rPr>
              <a:t>Hastalığın belli bir meslek grubunda, genel topluma göre daha yüksek oranda görülmesi</a:t>
            </a:r>
          </a:p>
          <a:p>
            <a:pPr marL="596646" indent="-514350">
              <a:buFont typeface="+mj-lt"/>
              <a:buAutoNum type="arabicPeriod"/>
            </a:pPr>
            <a:r>
              <a:rPr lang="tr-TR" dirty="0" smtClean="0">
                <a:solidFill>
                  <a:schemeClr val="tx2"/>
                </a:solidFill>
                <a:latin typeface="Book Antiqua" pitchFamily="18" charset="0"/>
              </a:rPr>
              <a:t>SESSİZ DÖNEM</a:t>
            </a:r>
          </a:p>
          <a:p>
            <a:pPr marL="870966" lvl="1" indent="-514350"/>
            <a:r>
              <a:rPr lang="tr-TR" dirty="0" err="1" smtClean="0">
                <a:latin typeface="Book Antiqua" pitchFamily="18" charset="0"/>
              </a:rPr>
              <a:t>Maruziyetin</a:t>
            </a:r>
            <a:r>
              <a:rPr lang="tr-TR" dirty="0" smtClean="0">
                <a:latin typeface="Book Antiqua" pitchFamily="18" charset="0"/>
              </a:rPr>
              <a:t> başlangıcı ile semptomların ortaya çıkması arasında bir süre vardır</a:t>
            </a:r>
          </a:p>
          <a:p>
            <a:pPr marL="596646" indent="-514350">
              <a:buNone/>
            </a:pPr>
            <a:endParaRPr lang="tr-TR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eaLnBrk="1" hangingPunct="1"/>
            <a:endParaRPr lang="tr-TR" sz="2400" dirty="0" smtClean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2"/>
                </a:solidFill>
                <a:latin typeface="Book Antiqua" pitchFamily="18" charset="0"/>
              </a:rPr>
              <a:t>Nedensellik düzeyi</a:t>
            </a:r>
            <a:endParaRPr lang="tr-TR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Yapılan iş, hastalığa; </a:t>
            </a:r>
          </a:p>
          <a:p>
            <a:pPr lvl="1"/>
            <a:r>
              <a:rPr lang="tr-TR" sz="3200" dirty="0" smtClean="0">
                <a:solidFill>
                  <a:schemeClr val="tx1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neden olur </a:t>
            </a:r>
          </a:p>
          <a:p>
            <a:pPr lvl="1"/>
            <a:r>
              <a:rPr lang="tr-TR" sz="3200" dirty="0" smtClean="0">
                <a:solidFill>
                  <a:schemeClr val="tx1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ağırlaştırır </a:t>
            </a:r>
          </a:p>
          <a:p>
            <a:pPr lvl="1"/>
            <a:r>
              <a:rPr lang="tr-TR" sz="3200" dirty="0" smtClean="0">
                <a:solidFill>
                  <a:schemeClr val="tx1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hızlandırır</a:t>
            </a:r>
          </a:p>
          <a:p>
            <a:pPr lvl="1"/>
            <a:r>
              <a:rPr lang="tr-TR" sz="3200" dirty="0" smtClean="0">
                <a:solidFill>
                  <a:schemeClr val="tx1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alevlendirir</a:t>
            </a:r>
          </a:p>
          <a:p>
            <a:pPr lvl="1"/>
            <a:r>
              <a:rPr lang="tr-TR" sz="3200" dirty="0" smtClean="0">
                <a:solidFill>
                  <a:schemeClr val="tx1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çalışma kapasitesini azaltır  </a:t>
            </a:r>
          </a:p>
          <a:p>
            <a:endParaRPr lang="tr-TR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tr-TR" dirty="0" smtClean="0">
                <a:solidFill>
                  <a:schemeClr val="tx1"/>
                </a:solidFill>
                <a:latin typeface="Book Antiqua" pitchFamily="18" charset="0"/>
              </a:rPr>
              <a:t>	</a:t>
            </a:r>
          </a:p>
          <a:p>
            <a:endParaRPr lang="tr-TR" dirty="0">
              <a:solidFill>
                <a:schemeClr val="tx1"/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187958" y="819150"/>
            <a:ext cx="3657600" cy="5368290"/>
          </a:xfrm>
          <a:solidFill>
            <a:schemeClr val="bg2">
              <a:lumMod val="90000"/>
            </a:schemeClr>
          </a:solidFill>
        </p:spPr>
        <p:txBody>
          <a:bodyPr>
            <a:normAutofit lnSpcReduction="10000"/>
          </a:bodyPr>
          <a:lstStyle/>
          <a:p>
            <a:endParaRPr lang="tr-TR" sz="2800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r>
              <a:rPr lang="tr-TR" sz="2800" b="1" dirty="0" smtClean="0">
                <a:solidFill>
                  <a:schemeClr val="tx1"/>
                </a:solidFill>
                <a:latin typeface="Book Antiqua" pitchFamily="18" charset="0"/>
              </a:rPr>
              <a:t>Meslek </a:t>
            </a:r>
            <a:r>
              <a:rPr lang="tr-TR" sz="2800" b="1" dirty="0">
                <a:solidFill>
                  <a:schemeClr val="tx1"/>
                </a:solidFill>
                <a:latin typeface="Book Antiqua" pitchFamily="18" charset="0"/>
              </a:rPr>
              <a:t>hastalığı</a:t>
            </a:r>
            <a:endParaRPr lang="en-US" sz="2800" b="1" dirty="0">
              <a:solidFill>
                <a:schemeClr val="tx1"/>
              </a:solidFill>
              <a:latin typeface="Book Antiqua" pitchFamily="18" charset="0"/>
            </a:endParaRPr>
          </a:p>
          <a:p>
            <a:pPr lvl="1"/>
            <a:r>
              <a:rPr lang="tr-TR" sz="2400" dirty="0" smtClean="0">
                <a:latin typeface="Book Antiqua" pitchFamily="18" charset="0"/>
              </a:rPr>
              <a:t>iş yerinden kaynaklanan ve işin seyri sırasında meydana gelen hastalıklar</a:t>
            </a:r>
          </a:p>
          <a:p>
            <a:pPr lvl="1"/>
            <a:r>
              <a:rPr lang="tr-TR" sz="2400" dirty="0" smtClean="0">
                <a:latin typeface="Book Antiqua" pitchFamily="18" charset="0"/>
              </a:rPr>
              <a:t>Meslekle </a:t>
            </a:r>
            <a:r>
              <a:rPr lang="tr-TR" sz="2400" dirty="0" smtClean="0">
                <a:solidFill>
                  <a:schemeClr val="tx1"/>
                </a:solidFill>
                <a:latin typeface="Book Antiqua" pitchFamily="18" charset="0"/>
              </a:rPr>
              <a:t>güçlü </a:t>
            </a:r>
            <a:r>
              <a:rPr lang="tr-TR" sz="2400" dirty="0">
                <a:solidFill>
                  <a:schemeClr val="tx1"/>
                </a:solidFill>
                <a:latin typeface="Book Antiqua" pitchFamily="18" charset="0"/>
              </a:rPr>
              <a:t>ilişki </a:t>
            </a:r>
            <a:r>
              <a:rPr lang="tr-TR" sz="2400" dirty="0" smtClean="0">
                <a:solidFill>
                  <a:schemeClr val="tx1"/>
                </a:solidFill>
                <a:latin typeface="Book Antiqua" pitchFamily="18" charset="0"/>
              </a:rPr>
              <a:t>var </a:t>
            </a:r>
          </a:p>
          <a:p>
            <a:pPr lvl="1"/>
            <a:r>
              <a:rPr lang="tr-TR" sz="2400" dirty="0" smtClean="0">
                <a:solidFill>
                  <a:schemeClr val="tx1"/>
                </a:solidFill>
                <a:latin typeface="Book Antiqua" pitchFamily="18" charset="0"/>
              </a:rPr>
              <a:t>Genellikle </a:t>
            </a:r>
            <a:r>
              <a:rPr lang="tr-TR" sz="2400" dirty="0">
                <a:solidFill>
                  <a:schemeClr val="tx1"/>
                </a:solidFill>
                <a:latin typeface="Book Antiqua" pitchFamily="18" charset="0"/>
              </a:rPr>
              <a:t>nedensel faktör </a:t>
            </a:r>
            <a:r>
              <a:rPr lang="tr-TR" sz="2400" dirty="0" smtClean="0">
                <a:solidFill>
                  <a:schemeClr val="tx1"/>
                </a:solidFill>
                <a:latin typeface="Book Antiqua" pitchFamily="18" charset="0"/>
              </a:rPr>
              <a:t>tek</a:t>
            </a:r>
            <a:endParaRPr lang="en-US" sz="24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161788" y="819150"/>
            <a:ext cx="3657600" cy="53682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endParaRPr lang="tr-TR" b="1" dirty="0" smtClean="0">
              <a:latin typeface="Book Antiqua" pitchFamily="18" charset="0"/>
            </a:endParaRPr>
          </a:p>
          <a:p>
            <a:r>
              <a:rPr lang="tr-TR" b="1" dirty="0" smtClean="0">
                <a:latin typeface="Book Antiqua" pitchFamily="18" charset="0"/>
              </a:rPr>
              <a:t>İşle ilgili hastalık</a:t>
            </a:r>
            <a:endParaRPr lang="en-US" b="1" dirty="0" smtClean="0">
              <a:latin typeface="Book Antiqua" pitchFamily="18" charset="0"/>
            </a:endParaRPr>
          </a:p>
          <a:p>
            <a:pPr lvl="1"/>
            <a:r>
              <a:rPr lang="tr-TR" dirty="0" smtClean="0">
                <a:latin typeface="Book Antiqua" pitchFamily="18" charset="0"/>
              </a:rPr>
              <a:t>İşyerinde birçok nedensel faktör var ve başka risk faktörleriyle birlikte rol oynuyorlar</a:t>
            </a:r>
          </a:p>
          <a:p>
            <a:pPr lvl="1"/>
            <a:r>
              <a:rPr lang="tr-TR" dirty="0" smtClean="0">
                <a:latin typeface="Book Antiqua" pitchFamily="18" charset="0"/>
              </a:rPr>
              <a:t>Doğrudan iş yerinden kaynaklanmasa bile, işyerindeki faktörlerden etkilenir,hastalığın seyri değişir</a:t>
            </a:r>
            <a:endParaRPr lang="en-US" dirty="0" smtClean="0">
              <a:latin typeface="Book Antiqua" pitchFamily="18" charset="0"/>
            </a:endParaRPr>
          </a:p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04900"/>
            <a:ext cx="7696200" cy="483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6388" y="280988"/>
            <a:ext cx="65246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5275" y="2647950"/>
            <a:ext cx="65151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7338" y="4895850"/>
            <a:ext cx="6524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8" name="7 İçerik Yer Tutucusu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733800"/>
          </a:xfrm>
        </p:spPr>
        <p:txBody>
          <a:bodyPr/>
          <a:lstStyle/>
          <a:p>
            <a:pPr marL="514350" indent="-514350">
              <a:buClrTx/>
              <a:buFont typeface="+mj-lt"/>
              <a:buAutoNum type="alphaUcPeriod"/>
              <a:defRPr/>
            </a:pPr>
            <a:r>
              <a:rPr lang="tr-TR" sz="2800" dirty="0" smtClean="0">
                <a:solidFill>
                  <a:schemeClr val="tx1"/>
                </a:solidFill>
                <a:latin typeface="Book Antiqua" pitchFamily="18" charset="0"/>
              </a:rPr>
              <a:t>Kimyasal maddelerle olan meslek hastalıkları</a:t>
            </a:r>
          </a:p>
          <a:p>
            <a:pPr marL="514350" indent="-514350">
              <a:buClrTx/>
              <a:buFont typeface="+mj-lt"/>
              <a:buAutoNum type="alphaUcPeriod"/>
              <a:defRPr/>
            </a:pPr>
            <a:r>
              <a:rPr lang="tr-TR" sz="2800" dirty="0" smtClean="0">
                <a:solidFill>
                  <a:schemeClr val="tx1"/>
                </a:solidFill>
                <a:latin typeface="Book Antiqua" pitchFamily="18" charset="0"/>
              </a:rPr>
              <a:t>Mesleki deri hastalıkları</a:t>
            </a:r>
          </a:p>
          <a:p>
            <a:pPr marL="514350" indent="-514350">
              <a:buClrTx/>
              <a:buFont typeface="+mj-lt"/>
              <a:buAutoNum type="alphaUcPeriod"/>
              <a:defRPr/>
            </a:pPr>
            <a:r>
              <a:rPr lang="tr-TR" sz="2800" dirty="0" smtClean="0">
                <a:solidFill>
                  <a:schemeClr val="tx1"/>
                </a:solidFill>
                <a:latin typeface="Book Antiqua" pitchFamily="18" charset="0"/>
              </a:rPr>
              <a:t>Pnömokonyozlar  ve diğer mesleki solunum sistemi hastalıkları</a:t>
            </a:r>
          </a:p>
          <a:p>
            <a:pPr marL="514350" indent="-514350">
              <a:buClrTx/>
              <a:buFont typeface="+mj-lt"/>
              <a:buAutoNum type="alphaUcPeriod"/>
              <a:defRPr/>
            </a:pPr>
            <a:r>
              <a:rPr lang="tr-TR" sz="2800" dirty="0" smtClean="0">
                <a:solidFill>
                  <a:schemeClr val="tx1"/>
                </a:solidFill>
                <a:latin typeface="Book Antiqua" pitchFamily="18" charset="0"/>
              </a:rPr>
              <a:t>Mesleki bulaşıcı hastalıklar</a:t>
            </a:r>
          </a:p>
          <a:p>
            <a:pPr marL="514350" indent="-514350">
              <a:buClrTx/>
              <a:buFont typeface="+mj-lt"/>
              <a:buAutoNum type="alphaUcPeriod"/>
              <a:defRPr/>
            </a:pPr>
            <a:r>
              <a:rPr lang="tr-TR" sz="2800" dirty="0" smtClean="0">
                <a:solidFill>
                  <a:schemeClr val="tx1"/>
                </a:solidFill>
                <a:latin typeface="Book Antiqua" pitchFamily="18" charset="0"/>
              </a:rPr>
              <a:t>Fizik etkenlerle olan meslek hastalıkları</a:t>
            </a:r>
          </a:p>
          <a:p>
            <a:endParaRPr lang="tr-TR" dirty="0">
              <a:solidFill>
                <a:schemeClr val="tx1"/>
              </a:solidFill>
              <a:latin typeface="Book Antiqua" pitchFamily="18" charset="0"/>
            </a:endParaRPr>
          </a:p>
        </p:txBody>
      </p:sp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1543050" y="5092700"/>
          <a:ext cx="68961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700"/>
                <a:gridCol w="2298700"/>
                <a:gridCol w="2298700"/>
              </a:tblGrid>
              <a:tr h="755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latin typeface="Book Antiqua" pitchFamily="18" charset="0"/>
                        </a:rPr>
                        <a:t>Hastalıklar ve belirtileri</a:t>
                      </a:r>
                    </a:p>
                    <a:p>
                      <a:endParaRPr lang="tr-TR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latin typeface="Book Antiqua" pitchFamily="18" charset="0"/>
                        </a:rPr>
                        <a:t>Yükümlülük süresi</a:t>
                      </a:r>
                    </a:p>
                    <a:p>
                      <a:endParaRPr lang="tr-TR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latin typeface="Book Antiqua" pitchFamily="18" charset="0"/>
                        </a:rPr>
                        <a:t>Hastalık tehlikesi olan başlıca işler</a:t>
                      </a:r>
                    </a:p>
                    <a:p>
                      <a:endParaRPr lang="tr-TR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613" y="33338"/>
            <a:ext cx="79152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1435608" y="1131570"/>
            <a:ext cx="7498080" cy="773430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tx1"/>
                </a:solidFill>
                <a:latin typeface="Book Antiqua" pitchFamily="18" charset="0"/>
              </a:rPr>
              <a:t>Kimyasal maddelerle olan meslek hastalıkları</a:t>
            </a:r>
            <a:endParaRPr lang="tr-TR" sz="24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8" name="7 İçerik Yer Tutucusu"/>
          <p:cNvSpPr>
            <a:spLocks noGrp="1"/>
          </p:cNvSpPr>
          <p:nvPr>
            <p:ph sz="half" idx="1"/>
          </p:nvPr>
        </p:nvSpPr>
        <p:spPr>
          <a:xfrm>
            <a:off x="1435608" y="2000250"/>
            <a:ext cx="3657600" cy="4663440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tr-TR" sz="1400" dirty="0" smtClean="0">
                <a:solidFill>
                  <a:schemeClr val="tx1"/>
                </a:solidFill>
                <a:latin typeface="Book Antiqua" pitchFamily="18" charset="0"/>
              </a:rPr>
              <a:t>As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tr-TR" sz="1400" dirty="0" smtClean="0">
                <a:solidFill>
                  <a:schemeClr val="tx1"/>
                </a:solidFill>
                <a:latin typeface="Book Antiqua" pitchFamily="18" charset="0"/>
              </a:rPr>
              <a:t>Be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tr-TR" sz="1400" dirty="0" smtClean="0">
                <a:solidFill>
                  <a:schemeClr val="tx1"/>
                </a:solidFill>
                <a:latin typeface="Book Antiqua" pitchFamily="18" charset="0"/>
              </a:rPr>
              <a:t>CO, Fosgen, </a:t>
            </a:r>
            <a:r>
              <a:rPr lang="tr-TR" sz="1400" dirty="0" err="1" smtClean="0">
                <a:solidFill>
                  <a:schemeClr val="tx1"/>
                </a:solidFill>
                <a:latin typeface="Book Antiqua" pitchFamily="18" charset="0"/>
              </a:rPr>
              <a:t>Hidrosyanik</a:t>
            </a:r>
            <a:r>
              <a:rPr lang="tr-TR" sz="1400" dirty="0" smtClean="0">
                <a:solidFill>
                  <a:schemeClr val="tx1"/>
                </a:solidFill>
                <a:latin typeface="Book Antiqua" pitchFamily="18" charset="0"/>
              </a:rPr>
              <a:t> asit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tr-TR" sz="1400" dirty="0" err="1" smtClean="0">
                <a:solidFill>
                  <a:schemeClr val="tx1"/>
                </a:solidFill>
                <a:latin typeface="Book Antiqua" pitchFamily="18" charset="0"/>
              </a:rPr>
              <a:t>Cd</a:t>
            </a:r>
            <a:endParaRPr lang="tr-TR" sz="14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tr-TR" sz="1400" dirty="0" err="1" smtClean="0">
                <a:solidFill>
                  <a:schemeClr val="tx1"/>
                </a:solidFill>
                <a:latin typeface="Book Antiqua" pitchFamily="18" charset="0"/>
              </a:rPr>
              <a:t>Cr</a:t>
            </a:r>
            <a:endParaRPr lang="tr-TR" sz="14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tr-TR" sz="1400" dirty="0" err="1" smtClean="0">
                <a:solidFill>
                  <a:schemeClr val="tx1"/>
                </a:solidFill>
                <a:latin typeface="Book Antiqua" pitchFamily="18" charset="0"/>
              </a:rPr>
              <a:t>Hg</a:t>
            </a:r>
            <a:endParaRPr lang="tr-TR" sz="14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tr-TR" sz="1400" dirty="0" err="1" smtClean="0">
                <a:solidFill>
                  <a:schemeClr val="tx1"/>
                </a:solidFill>
                <a:latin typeface="Book Antiqua" pitchFamily="18" charset="0"/>
              </a:rPr>
              <a:t>Mn</a:t>
            </a:r>
            <a:endParaRPr lang="tr-TR" sz="14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tr-TR" sz="1400" dirty="0" smtClean="0">
                <a:solidFill>
                  <a:schemeClr val="tx1"/>
                </a:solidFill>
                <a:latin typeface="Book Antiqua" pitchFamily="18" charset="0"/>
              </a:rPr>
              <a:t>Nitrik asit, </a:t>
            </a:r>
            <a:r>
              <a:rPr lang="tr-TR" sz="1400" dirty="0" err="1" smtClean="0">
                <a:solidFill>
                  <a:schemeClr val="tx1"/>
                </a:solidFill>
                <a:latin typeface="Book Antiqua" pitchFamily="18" charset="0"/>
              </a:rPr>
              <a:t>nitröz</a:t>
            </a:r>
            <a:r>
              <a:rPr lang="tr-TR" sz="1400" dirty="0" smtClean="0">
                <a:solidFill>
                  <a:schemeClr val="tx1"/>
                </a:solidFill>
                <a:latin typeface="Book Antiqua" pitchFamily="18" charset="0"/>
              </a:rPr>
              <a:t> gazları, amonyak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tr-TR" sz="1400" dirty="0" err="1" smtClean="0">
                <a:solidFill>
                  <a:schemeClr val="tx1"/>
                </a:solidFill>
                <a:latin typeface="Book Antiqua" pitchFamily="18" charset="0"/>
              </a:rPr>
              <a:t>Ni</a:t>
            </a:r>
            <a:endParaRPr lang="tr-TR" sz="14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tr-TR" sz="1400" dirty="0" smtClean="0">
                <a:solidFill>
                  <a:schemeClr val="tx1"/>
                </a:solidFill>
                <a:latin typeface="Book Antiqua" pitchFamily="18" charset="0"/>
              </a:rPr>
              <a:t>P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tr-TR" sz="1400" dirty="0" err="1" smtClean="0">
                <a:solidFill>
                  <a:schemeClr val="tx1"/>
                </a:solidFill>
                <a:latin typeface="Book Antiqua" pitchFamily="18" charset="0"/>
              </a:rPr>
              <a:t>Pb</a:t>
            </a:r>
            <a:endParaRPr lang="tr-TR" sz="14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tr-TR" sz="1400" dirty="0" err="1" smtClean="0">
                <a:solidFill>
                  <a:schemeClr val="tx1"/>
                </a:solidFill>
                <a:latin typeface="Book Antiqua" pitchFamily="18" charset="0"/>
              </a:rPr>
              <a:t>Karbonsülfür</a:t>
            </a:r>
            <a:r>
              <a:rPr lang="tr-TR" sz="1400" dirty="0" smtClean="0">
                <a:solidFill>
                  <a:schemeClr val="tx1"/>
                </a:solidFill>
                <a:latin typeface="Book Antiqua" pitchFamily="18" charset="0"/>
              </a:rPr>
              <a:t>, </a:t>
            </a:r>
            <a:r>
              <a:rPr lang="tr-TR" sz="1400" dirty="0" err="1" smtClean="0">
                <a:solidFill>
                  <a:schemeClr val="tx1"/>
                </a:solidFill>
                <a:latin typeface="Book Antiqua" pitchFamily="18" charset="0"/>
              </a:rPr>
              <a:t>kükürtü</a:t>
            </a:r>
            <a:r>
              <a:rPr lang="tr-TR" sz="1400" dirty="0" smtClean="0">
                <a:solidFill>
                  <a:schemeClr val="tx1"/>
                </a:solidFill>
                <a:latin typeface="Book Antiqua" pitchFamily="18" charset="0"/>
              </a:rPr>
              <a:t> hidrojen, sülfürik asit, kükürt dioksit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tr-TR" sz="1400" dirty="0" smtClean="0">
                <a:solidFill>
                  <a:schemeClr val="tx1"/>
                </a:solidFill>
                <a:latin typeface="Book Antiqua" pitchFamily="18" charset="0"/>
              </a:rPr>
              <a:t>Talyum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tr-TR" sz="1400" dirty="0" err="1" smtClean="0">
                <a:solidFill>
                  <a:schemeClr val="tx1"/>
                </a:solidFill>
                <a:latin typeface="Book Antiqua" pitchFamily="18" charset="0"/>
              </a:rPr>
              <a:t>Va</a:t>
            </a:r>
            <a:endParaRPr lang="tr-TR" sz="14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endParaRPr lang="tr-TR" sz="14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sz="half" idx="2"/>
          </p:nvPr>
        </p:nvSpPr>
        <p:spPr>
          <a:xfrm>
            <a:off x="5276088" y="2000250"/>
            <a:ext cx="3657600" cy="4663440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tr-TR" sz="1400" dirty="0" smtClean="0">
                <a:solidFill>
                  <a:schemeClr val="tx1"/>
                </a:solidFill>
                <a:latin typeface="Book Antiqua" pitchFamily="18" charset="0"/>
              </a:rPr>
              <a:t>Halojenler; </a:t>
            </a:r>
            <a:r>
              <a:rPr lang="tr-TR" sz="1400" dirty="0" err="1" smtClean="0">
                <a:solidFill>
                  <a:schemeClr val="tx1"/>
                </a:solidFill>
                <a:latin typeface="Book Antiqua" pitchFamily="18" charset="0"/>
              </a:rPr>
              <a:t>Cl</a:t>
            </a:r>
            <a:r>
              <a:rPr lang="tr-TR" sz="1400" dirty="0" smtClean="0">
                <a:solidFill>
                  <a:schemeClr val="tx1"/>
                </a:solidFill>
                <a:latin typeface="Book Antiqua" pitchFamily="18" charset="0"/>
              </a:rPr>
              <a:t>, </a:t>
            </a:r>
            <a:r>
              <a:rPr lang="tr-TR" sz="1400" dirty="0" err="1" smtClean="0">
                <a:solidFill>
                  <a:schemeClr val="tx1"/>
                </a:solidFill>
                <a:latin typeface="Book Antiqua" pitchFamily="18" charset="0"/>
              </a:rPr>
              <a:t>Br</a:t>
            </a:r>
            <a:r>
              <a:rPr lang="tr-TR" sz="1400" dirty="0" smtClean="0">
                <a:solidFill>
                  <a:schemeClr val="tx1"/>
                </a:solidFill>
                <a:latin typeface="Book Antiqua" pitchFamily="18" charset="0"/>
              </a:rPr>
              <a:t>, I, F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tr-TR" sz="1400" dirty="0" smtClean="0">
                <a:solidFill>
                  <a:schemeClr val="tx1"/>
                </a:solidFill>
                <a:latin typeface="Book Antiqua" pitchFamily="18" charset="0"/>
              </a:rPr>
              <a:t>Alifatik veya </a:t>
            </a:r>
            <a:r>
              <a:rPr lang="tr-TR" sz="1400" dirty="0" err="1" smtClean="0">
                <a:solidFill>
                  <a:schemeClr val="tx1"/>
                </a:solidFill>
                <a:latin typeface="Book Antiqua" pitchFamily="18" charset="0"/>
              </a:rPr>
              <a:t>alisiklik</a:t>
            </a:r>
            <a:r>
              <a:rPr lang="tr-TR" sz="1400" dirty="0" smtClean="0">
                <a:solidFill>
                  <a:schemeClr val="tx1"/>
                </a:solidFill>
                <a:latin typeface="Book Antiqua" pitchFamily="18" charset="0"/>
              </a:rPr>
              <a:t> hidrokarbonlar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tr-TR" sz="1400" dirty="0" smtClean="0">
                <a:solidFill>
                  <a:schemeClr val="tx1"/>
                </a:solidFill>
                <a:latin typeface="Book Antiqua" pitchFamily="18" charset="0"/>
              </a:rPr>
              <a:t>Doymuş alifatik halojenli hidrokarbonlar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tr-TR" sz="1400" dirty="0" smtClean="0">
                <a:solidFill>
                  <a:schemeClr val="tx1"/>
                </a:solidFill>
                <a:latin typeface="Book Antiqua" pitchFamily="18" charset="0"/>
              </a:rPr>
              <a:t>Alkoller, </a:t>
            </a:r>
            <a:r>
              <a:rPr lang="tr-TR" sz="1400" dirty="0" err="1" smtClean="0">
                <a:solidFill>
                  <a:schemeClr val="tx1"/>
                </a:solidFill>
                <a:latin typeface="Book Antiqua" pitchFamily="18" charset="0"/>
              </a:rPr>
              <a:t>glikoller</a:t>
            </a:r>
            <a:r>
              <a:rPr lang="tr-TR" sz="1400" dirty="0" smtClean="0">
                <a:solidFill>
                  <a:schemeClr val="tx1"/>
                </a:solidFill>
                <a:latin typeface="Book Antiqua" pitchFamily="18" charset="0"/>
              </a:rPr>
              <a:t>, ete4r, ketonlar, organik esterler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tr-TR" sz="1400" dirty="0" smtClean="0">
                <a:solidFill>
                  <a:schemeClr val="tx1"/>
                </a:solidFill>
                <a:latin typeface="Book Antiqua" pitchFamily="18" charset="0"/>
              </a:rPr>
              <a:t>Organik asitler, aldehitler,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tr-TR" sz="1400" dirty="0" smtClean="0">
                <a:solidFill>
                  <a:schemeClr val="tx1"/>
                </a:solidFill>
                <a:latin typeface="Book Antiqua" pitchFamily="18" charset="0"/>
              </a:rPr>
              <a:t>Alifatik hidrokarbonların </a:t>
            </a:r>
            <a:r>
              <a:rPr lang="tr-TR" sz="1400" dirty="0" err="1" smtClean="0">
                <a:solidFill>
                  <a:schemeClr val="tx1"/>
                </a:solidFill>
                <a:latin typeface="Book Antiqua" pitchFamily="18" charset="0"/>
              </a:rPr>
              <a:t>nitro</a:t>
            </a:r>
            <a:r>
              <a:rPr lang="tr-TR" sz="1400" dirty="0" smtClean="0">
                <a:solidFill>
                  <a:schemeClr val="tx1"/>
                </a:solidFill>
                <a:latin typeface="Book Antiqua" pitchFamily="18" charset="0"/>
              </a:rPr>
              <a:t> türevleri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tr-TR" sz="1400" dirty="0" smtClean="0">
                <a:solidFill>
                  <a:schemeClr val="tx1"/>
                </a:solidFill>
                <a:latin typeface="Book Antiqua" pitchFamily="18" charset="0"/>
              </a:rPr>
              <a:t>Benzol ve homologları, naftalin,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tr-TR" sz="1400" dirty="0" smtClean="0">
                <a:solidFill>
                  <a:schemeClr val="tx1"/>
                </a:solidFill>
                <a:latin typeface="Book Antiqua" pitchFamily="18" charset="0"/>
              </a:rPr>
              <a:t>Aromatik hidrokarbonların halojen türevleri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tr-TR" sz="1400" dirty="0" smtClean="0">
                <a:solidFill>
                  <a:schemeClr val="tx1"/>
                </a:solidFill>
                <a:latin typeface="Book Antiqua" pitchFamily="18" charset="0"/>
              </a:rPr>
              <a:t>Fenol, </a:t>
            </a:r>
            <a:r>
              <a:rPr lang="tr-TR" sz="1400" dirty="0" err="1" smtClean="0">
                <a:solidFill>
                  <a:schemeClr val="tx1"/>
                </a:solidFill>
                <a:latin typeface="Book Antiqua" pitchFamily="18" charset="0"/>
              </a:rPr>
              <a:t>naftol</a:t>
            </a:r>
            <a:r>
              <a:rPr lang="tr-TR" sz="1400" dirty="0" smtClean="0">
                <a:solidFill>
                  <a:schemeClr val="tx1"/>
                </a:solidFill>
                <a:latin typeface="Book Antiqua" pitchFamily="18" charset="0"/>
              </a:rPr>
              <a:t>, </a:t>
            </a:r>
            <a:r>
              <a:rPr lang="tr-TR" sz="1400" dirty="0" err="1" smtClean="0">
                <a:solidFill>
                  <a:schemeClr val="tx1"/>
                </a:solidFill>
                <a:latin typeface="Book Antiqua" pitchFamily="18" charset="0"/>
              </a:rPr>
              <a:t>hidrokinon</a:t>
            </a:r>
            <a:r>
              <a:rPr lang="tr-TR" sz="1400" dirty="0" smtClean="0">
                <a:solidFill>
                  <a:schemeClr val="tx1"/>
                </a:solidFill>
                <a:latin typeface="Book Antiqua" pitchFamily="18" charset="0"/>
              </a:rPr>
              <a:t>, </a:t>
            </a:r>
            <a:r>
              <a:rPr lang="tr-TR" sz="1400" dirty="0" err="1" smtClean="0">
                <a:solidFill>
                  <a:schemeClr val="tx1"/>
                </a:solidFill>
                <a:latin typeface="Book Antiqua" pitchFamily="18" charset="0"/>
              </a:rPr>
              <a:t>benzokinon</a:t>
            </a:r>
            <a:endParaRPr lang="tr-TR" sz="14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tr-TR" sz="1400" dirty="0" smtClean="0">
                <a:solidFill>
                  <a:schemeClr val="tx1"/>
                </a:solidFill>
                <a:latin typeface="Book Antiqua" pitchFamily="18" charset="0"/>
              </a:rPr>
              <a:t>Aromatik amin ve </a:t>
            </a:r>
            <a:r>
              <a:rPr lang="tr-TR" sz="1400" dirty="0" err="1" smtClean="0">
                <a:solidFill>
                  <a:schemeClr val="tx1"/>
                </a:solidFill>
                <a:latin typeface="Book Antiqua" pitchFamily="18" charset="0"/>
              </a:rPr>
              <a:t>hidrazinler</a:t>
            </a:r>
            <a:endParaRPr lang="tr-TR" sz="14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tr-TR" sz="1400" dirty="0" smtClean="0">
                <a:solidFill>
                  <a:schemeClr val="tx1"/>
                </a:solidFill>
                <a:latin typeface="Book Antiqua" pitchFamily="18" charset="0"/>
              </a:rPr>
              <a:t>Aromatik hidrokarbonların ve fenollerin </a:t>
            </a:r>
            <a:r>
              <a:rPr lang="tr-TR" sz="1400" dirty="0" err="1" smtClean="0">
                <a:solidFill>
                  <a:schemeClr val="tx1"/>
                </a:solidFill>
                <a:latin typeface="Book Antiqua" pitchFamily="18" charset="0"/>
              </a:rPr>
              <a:t>nitro</a:t>
            </a:r>
            <a:r>
              <a:rPr lang="tr-TR" sz="1400" dirty="0" smtClean="0">
                <a:solidFill>
                  <a:schemeClr val="tx1"/>
                </a:solidFill>
                <a:latin typeface="Book Antiqua" pitchFamily="18" charset="0"/>
              </a:rPr>
              <a:t> türevleri</a:t>
            </a:r>
          </a:p>
          <a:p>
            <a:endParaRPr lang="tr-TR" sz="1400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613" y="33338"/>
            <a:ext cx="79152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1435608" y="1131570"/>
            <a:ext cx="7498080" cy="773430"/>
          </a:xfrm>
        </p:spPr>
        <p:txBody>
          <a:bodyPr>
            <a:noAutofit/>
          </a:bodyPr>
          <a:lstStyle/>
          <a:p>
            <a:r>
              <a:rPr lang="tr-TR" sz="2400" b="1" dirty="0" smtClean="0">
                <a:solidFill>
                  <a:schemeClr val="tx1"/>
                </a:solidFill>
                <a:latin typeface="Book Antiqua" pitchFamily="18" charset="0"/>
              </a:rPr>
              <a:t>Pnömokonyozlar v.d. mesleki solunum sistemi hastalıkları</a:t>
            </a:r>
            <a:endParaRPr lang="tr-TR" sz="2400" dirty="0" smtClean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9" name="8 İçerik Yer Tutucusu"/>
          <p:cNvSpPr>
            <a:spLocks noGrp="1"/>
          </p:cNvSpPr>
          <p:nvPr>
            <p:ph sz="half" idx="1"/>
          </p:nvPr>
        </p:nvSpPr>
        <p:spPr>
          <a:xfrm>
            <a:off x="1435608" y="1924050"/>
            <a:ext cx="7289292" cy="437769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tr-TR" dirty="0" smtClean="0">
                <a:solidFill>
                  <a:schemeClr val="tx1"/>
                </a:solidFill>
                <a:latin typeface="Book Antiqua" pitchFamily="18" charset="0"/>
              </a:rPr>
              <a:t>Silikoz ve </a:t>
            </a:r>
            <a:r>
              <a:rPr lang="tr-TR" dirty="0" err="1" smtClean="0">
                <a:solidFill>
                  <a:schemeClr val="tx1"/>
                </a:solidFill>
                <a:latin typeface="Book Antiqua" pitchFamily="18" charset="0"/>
              </a:rPr>
              <a:t>silikotüberküloz</a:t>
            </a:r>
            <a:endParaRPr lang="tr-TR" dirty="0" smtClean="0">
              <a:solidFill>
                <a:schemeClr val="tx1"/>
              </a:solidFill>
              <a:latin typeface="Book Antiqua" pitchFamily="18" charset="0"/>
            </a:endParaRPr>
          </a:p>
          <a:p>
            <a:r>
              <a:rPr lang="tr-TR" dirty="0" err="1" smtClean="0">
                <a:solidFill>
                  <a:schemeClr val="tx1"/>
                </a:solidFill>
                <a:latin typeface="Book Antiqua" pitchFamily="18" charset="0"/>
              </a:rPr>
              <a:t>Asbestoz</a:t>
            </a:r>
            <a:endParaRPr lang="tr-TR" dirty="0" smtClean="0">
              <a:solidFill>
                <a:schemeClr val="tx1"/>
              </a:solidFill>
              <a:latin typeface="Book Antiqua" pitchFamily="18" charset="0"/>
            </a:endParaRPr>
          </a:p>
          <a:p>
            <a:r>
              <a:rPr lang="tr-TR" dirty="0" err="1" smtClean="0">
                <a:solidFill>
                  <a:schemeClr val="tx1"/>
                </a:solidFill>
                <a:latin typeface="Book Antiqua" pitchFamily="18" charset="0"/>
              </a:rPr>
              <a:t>Silikatoz</a:t>
            </a:r>
            <a:endParaRPr lang="tr-TR" dirty="0" smtClean="0">
              <a:solidFill>
                <a:schemeClr val="tx1"/>
              </a:solidFill>
              <a:latin typeface="Book Antiqua" pitchFamily="18" charset="0"/>
            </a:endParaRPr>
          </a:p>
          <a:p>
            <a:r>
              <a:rPr lang="tr-TR" dirty="0" smtClean="0">
                <a:solidFill>
                  <a:schemeClr val="tx1"/>
                </a:solidFill>
                <a:latin typeface="Book Antiqua" pitchFamily="18" charset="0"/>
              </a:rPr>
              <a:t>Sideroz </a:t>
            </a:r>
          </a:p>
          <a:p>
            <a:pPr lvl="0"/>
            <a:r>
              <a:rPr lang="tr-TR" dirty="0" err="1" smtClean="0">
                <a:solidFill>
                  <a:schemeClr val="tx1"/>
                </a:solidFill>
                <a:latin typeface="Book Antiqua" pitchFamily="18" charset="0"/>
              </a:rPr>
              <a:t>Aluminyum</a:t>
            </a:r>
            <a:r>
              <a:rPr lang="tr-TR" dirty="0" smtClean="0">
                <a:solidFill>
                  <a:schemeClr val="tx1"/>
                </a:solidFill>
                <a:latin typeface="Book Antiqua" pitchFamily="18" charset="0"/>
              </a:rPr>
              <a:t> ve bileşikleri ile </a:t>
            </a:r>
            <a:r>
              <a:rPr lang="tr-TR" dirty="0" err="1" smtClean="0">
                <a:solidFill>
                  <a:schemeClr val="tx1"/>
                </a:solidFill>
                <a:latin typeface="Book Antiqua" pitchFamily="18" charset="0"/>
              </a:rPr>
              <a:t>bronkopulmoner</a:t>
            </a:r>
            <a:r>
              <a:rPr lang="tr-TR" dirty="0" smtClean="0">
                <a:solidFill>
                  <a:schemeClr val="tx1"/>
                </a:solidFill>
                <a:latin typeface="Book Antiqua" pitchFamily="18" charset="0"/>
              </a:rPr>
              <a:t> hastalıklar</a:t>
            </a:r>
          </a:p>
          <a:p>
            <a:pPr lvl="0"/>
            <a:r>
              <a:rPr lang="tr-TR" dirty="0" smtClean="0">
                <a:solidFill>
                  <a:schemeClr val="tx1"/>
                </a:solidFill>
                <a:latin typeface="Book Antiqua" pitchFamily="18" charset="0"/>
              </a:rPr>
              <a:t>Sert metallerin tozları ile olan </a:t>
            </a:r>
            <a:r>
              <a:rPr lang="tr-TR" dirty="0" err="1" smtClean="0">
                <a:solidFill>
                  <a:schemeClr val="tx1"/>
                </a:solidFill>
                <a:latin typeface="Book Antiqua" pitchFamily="18" charset="0"/>
              </a:rPr>
              <a:t>bronkopulmoner</a:t>
            </a:r>
            <a:r>
              <a:rPr lang="tr-TR" dirty="0" smtClean="0">
                <a:solidFill>
                  <a:schemeClr val="tx1"/>
                </a:solidFill>
                <a:latin typeface="Book Antiqua" pitchFamily="18" charset="0"/>
              </a:rPr>
              <a:t> hastalıklar</a:t>
            </a:r>
          </a:p>
          <a:p>
            <a:pPr lvl="0"/>
            <a:r>
              <a:rPr lang="tr-TR" dirty="0" smtClean="0">
                <a:solidFill>
                  <a:schemeClr val="tx1"/>
                </a:solidFill>
                <a:latin typeface="Book Antiqua" pitchFamily="18" charset="0"/>
              </a:rPr>
              <a:t>Mesleki </a:t>
            </a:r>
            <a:r>
              <a:rPr lang="tr-TR" dirty="0" err="1" smtClean="0">
                <a:solidFill>
                  <a:schemeClr val="tx1"/>
                </a:solidFill>
                <a:latin typeface="Book Antiqua" pitchFamily="18" charset="0"/>
              </a:rPr>
              <a:t>bronşial</a:t>
            </a:r>
            <a:r>
              <a:rPr lang="tr-TR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Book Antiqua" pitchFamily="18" charset="0"/>
              </a:rPr>
              <a:t>astma</a:t>
            </a:r>
            <a:endParaRPr lang="tr-TR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lvl="0"/>
            <a:r>
              <a:rPr lang="tr-TR" dirty="0" err="1" smtClean="0">
                <a:solidFill>
                  <a:schemeClr val="tx1"/>
                </a:solidFill>
                <a:latin typeface="Book Antiqua" pitchFamily="18" charset="0"/>
              </a:rPr>
              <a:t>Bissinoz</a:t>
            </a:r>
            <a:endParaRPr lang="tr-TR" dirty="0" smtClean="0">
              <a:solidFill>
                <a:schemeClr val="tx1"/>
              </a:solidFill>
              <a:latin typeface="Book Antiqua" pitchFamily="18" charset="0"/>
            </a:endParaRPr>
          </a:p>
          <a:p>
            <a:endParaRPr lang="tr-TR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613" y="52388"/>
            <a:ext cx="79152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1435608" y="1131570"/>
            <a:ext cx="7498080" cy="773430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tx1"/>
                </a:solidFill>
                <a:latin typeface="Book Antiqua" pitchFamily="18" charset="0"/>
              </a:rPr>
              <a:t>Fizik etkenlerle olan meslek hastalıkları</a:t>
            </a:r>
            <a:endParaRPr lang="tr-TR" sz="2400" dirty="0" smtClean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9" name="8 İçerik Yer Tutucusu"/>
          <p:cNvSpPr>
            <a:spLocks noGrp="1"/>
          </p:cNvSpPr>
          <p:nvPr>
            <p:ph sz="half" idx="1"/>
          </p:nvPr>
        </p:nvSpPr>
        <p:spPr>
          <a:xfrm>
            <a:off x="1435608" y="1809750"/>
            <a:ext cx="7289292" cy="4377690"/>
          </a:xfrm>
        </p:spPr>
        <p:txBody>
          <a:bodyPr>
            <a:normAutofit fontScale="70000" lnSpcReduction="20000"/>
          </a:bodyPr>
          <a:lstStyle/>
          <a:p>
            <a:pPr marL="596646" lvl="0" indent="-514350">
              <a:buFont typeface="+mj-lt"/>
              <a:buAutoNum type="arabicPeriod"/>
            </a:pPr>
            <a:r>
              <a:rPr lang="tr-TR" dirty="0" err="1" smtClean="0">
                <a:solidFill>
                  <a:schemeClr val="tx1"/>
                </a:solidFill>
                <a:latin typeface="Book Antiqua" pitchFamily="18" charset="0"/>
              </a:rPr>
              <a:t>İyonlayıcı</a:t>
            </a:r>
            <a:r>
              <a:rPr lang="tr-TR" dirty="0" smtClean="0">
                <a:solidFill>
                  <a:schemeClr val="tx1"/>
                </a:solidFill>
                <a:latin typeface="Book Antiqua" pitchFamily="18" charset="0"/>
              </a:rPr>
              <a:t> ışınlarla olan hastalıklar</a:t>
            </a:r>
          </a:p>
          <a:p>
            <a:pPr marL="596646" lvl="0" indent="-514350">
              <a:buFont typeface="+mj-lt"/>
              <a:buAutoNum type="arabicPeriod"/>
            </a:pPr>
            <a:r>
              <a:rPr lang="tr-TR" dirty="0" smtClean="0">
                <a:solidFill>
                  <a:schemeClr val="tx1"/>
                </a:solidFill>
                <a:latin typeface="Book Antiqua" pitchFamily="18" charset="0"/>
              </a:rPr>
              <a:t>Enfraruj ışınları ile katarakt</a:t>
            </a:r>
          </a:p>
          <a:p>
            <a:pPr marL="596646" lvl="0" indent="-514350">
              <a:buFont typeface="+mj-lt"/>
              <a:buAutoNum type="arabicPeriod"/>
            </a:pPr>
            <a:r>
              <a:rPr lang="tr-TR" dirty="0" smtClean="0">
                <a:solidFill>
                  <a:schemeClr val="tx1"/>
                </a:solidFill>
                <a:latin typeface="Book Antiqua" pitchFamily="18" charset="0"/>
              </a:rPr>
              <a:t>Gürültü sonucu işitme kaybı</a:t>
            </a:r>
          </a:p>
          <a:p>
            <a:pPr marL="596646" lvl="0" indent="-514350">
              <a:buFont typeface="+mj-lt"/>
              <a:buAutoNum type="arabicPeriod"/>
            </a:pPr>
            <a:r>
              <a:rPr lang="tr-TR" dirty="0" smtClean="0">
                <a:solidFill>
                  <a:schemeClr val="tx1"/>
                </a:solidFill>
                <a:latin typeface="Book Antiqua" pitchFamily="18" charset="0"/>
              </a:rPr>
              <a:t>Hava basıncındaki ani değişmelerle olan hastalıklar</a:t>
            </a:r>
          </a:p>
          <a:p>
            <a:pPr marL="596646" lvl="0" indent="-514350">
              <a:buFont typeface="+mj-lt"/>
              <a:buAutoNum type="arabicPeriod"/>
            </a:pPr>
            <a:r>
              <a:rPr lang="tr-TR" dirty="0" smtClean="0">
                <a:solidFill>
                  <a:schemeClr val="tx1"/>
                </a:solidFill>
                <a:latin typeface="Book Antiqua" pitchFamily="18" charset="0"/>
              </a:rPr>
              <a:t>Titreşim sonucu kemik-eklem zararları ve </a:t>
            </a:r>
            <a:r>
              <a:rPr lang="tr-TR" dirty="0" err="1" smtClean="0">
                <a:solidFill>
                  <a:schemeClr val="tx1"/>
                </a:solidFill>
                <a:latin typeface="Book Antiqua" pitchFamily="18" charset="0"/>
              </a:rPr>
              <a:t>anjionörotik</a:t>
            </a:r>
            <a:r>
              <a:rPr lang="tr-TR" dirty="0" smtClean="0">
                <a:solidFill>
                  <a:schemeClr val="tx1"/>
                </a:solidFill>
                <a:latin typeface="Book Antiqua" pitchFamily="18" charset="0"/>
              </a:rPr>
              <a:t> bozukluklar</a:t>
            </a:r>
          </a:p>
          <a:p>
            <a:pPr marL="596646" lvl="0" indent="-514350">
              <a:buFont typeface="+mj-lt"/>
              <a:buAutoNum type="arabicPeriod"/>
            </a:pPr>
            <a:r>
              <a:rPr lang="tr-TR" dirty="0" smtClean="0">
                <a:solidFill>
                  <a:schemeClr val="tx1"/>
                </a:solidFill>
                <a:latin typeface="Book Antiqua" pitchFamily="18" charset="0"/>
              </a:rPr>
              <a:t>A. Sürekli baskı sonucu </a:t>
            </a:r>
            <a:r>
              <a:rPr lang="tr-TR" dirty="0" err="1" smtClean="0">
                <a:solidFill>
                  <a:schemeClr val="tx1"/>
                </a:solidFill>
                <a:latin typeface="Book Antiqua" pitchFamily="18" charset="0"/>
              </a:rPr>
              <a:t>artiküler</a:t>
            </a:r>
            <a:r>
              <a:rPr lang="tr-TR" dirty="0" smtClean="0">
                <a:solidFill>
                  <a:schemeClr val="tx1"/>
                </a:solidFill>
                <a:latin typeface="Book Antiqua" pitchFamily="18" charset="0"/>
              </a:rPr>
              <a:t> bursların hastalıkları</a:t>
            </a:r>
          </a:p>
          <a:p>
            <a:pPr marL="1117854" lvl="2" indent="-514350">
              <a:buNone/>
            </a:pPr>
            <a:r>
              <a:rPr lang="tr-TR" sz="2600" dirty="0" smtClean="0">
                <a:solidFill>
                  <a:schemeClr val="tx1"/>
                </a:solidFill>
                <a:latin typeface="Book Antiqua" pitchFamily="18" charset="0"/>
              </a:rPr>
              <a:t>B. Aşırı yükleme sonucu </a:t>
            </a:r>
            <a:r>
              <a:rPr lang="tr-TR" sz="2600" dirty="0" err="1" smtClean="0">
                <a:solidFill>
                  <a:schemeClr val="tx1"/>
                </a:solidFill>
                <a:latin typeface="Book Antiqua" pitchFamily="18" charset="0"/>
              </a:rPr>
              <a:t>veter</a:t>
            </a:r>
            <a:r>
              <a:rPr lang="tr-TR" sz="2600" dirty="0" smtClean="0">
                <a:solidFill>
                  <a:schemeClr val="tx1"/>
                </a:solidFill>
                <a:latin typeface="Book Antiqua" pitchFamily="18" charset="0"/>
              </a:rPr>
              <a:t>, </a:t>
            </a:r>
            <a:r>
              <a:rPr lang="tr-TR" sz="2600" dirty="0" err="1" smtClean="0">
                <a:solidFill>
                  <a:schemeClr val="tx1"/>
                </a:solidFill>
                <a:latin typeface="Book Antiqua" pitchFamily="18" charset="0"/>
              </a:rPr>
              <a:t>veter</a:t>
            </a:r>
            <a:r>
              <a:rPr lang="tr-TR" sz="2600" dirty="0" smtClean="0">
                <a:solidFill>
                  <a:schemeClr val="tx1"/>
                </a:solidFill>
                <a:latin typeface="Book Antiqua" pitchFamily="18" charset="0"/>
              </a:rPr>
              <a:t> kılıfı ve </a:t>
            </a:r>
            <a:r>
              <a:rPr lang="tr-TR" sz="2600" dirty="0" err="1" smtClean="0">
                <a:solidFill>
                  <a:schemeClr val="tx1"/>
                </a:solidFill>
                <a:latin typeface="Book Antiqua" pitchFamily="18" charset="0"/>
              </a:rPr>
              <a:t>periost</a:t>
            </a:r>
            <a:r>
              <a:rPr lang="tr-TR" sz="2600" dirty="0" smtClean="0">
                <a:solidFill>
                  <a:schemeClr val="tx1"/>
                </a:solidFill>
                <a:latin typeface="Book Antiqua" pitchFamily="18" charset="0"/>
              </a:rPr>
              <a:t> hastalıkları</a:t>
            </a:r>
          </a:p>
          <a:p>
            <a:pPr marL="1117854" lvl="2" indent="-514350">
              <a:buNone/>
            </a:pPr>
            <a:r>
              <a:rPr lang="tr-TR" sz="2600" dirty="0" smtClean="0">
                <a:solidFill>
                  <a:schemeClr val="tx1"/>
                </a:solidFill>
                <a:latin typeface="Book Antiqua" pitchFamily="18" charset="0"/>
              </a:rPr>
              <a:t>C. Maden ocağı ve benzeri işyerlerindeki </a:t>
            </a:r>
            <a:r>
              <a:rPr lang="tr-TR" sz="2600" dirty="0" err="1" smtClean="0">
                <a:solidFill>
                  <a:schemeClr val="tx1"/>
                </a:solidFill>
                <a:latin typeface="Book Antiqua" pitchFamily="18" charset="0"/>
              </a:rPr>
              <a:t>menisküs</a:t>
            </a:r>
            <a:r>
              <a:rPr lang="tr-TR" sz="2600" dirty="0" smtClean="0">
                <a:solidFill>
                  <a:schemeClr val="tx1"/>
                </a:solidFill>
                <a:latin typeface="Book Antiqua" pitchFamily="18" charset="0"/>
              </a:rPr>
              <a:t> zararları</a:t>
            </a:r>
          </a:p>
          <a:p>
            <a:pPr marL="1117854" lvl="2" indent="-514350">
              <a:buNone/>
            </a:pPr>
            <a:r>
              <a:rPr lang="tr-TR" sz="2600" dirty="0" smtClean="0">
                <a:solidFill>
                  <a:schemeClr val="tx1"/>
                </a:solidFill>
                <a:latin typeface="Book Antiqua" pitchFamily="18" charset="0"/>
              </a:rPr>
              <a:t>D. Fazla zorlama sonucu </a:t>
            </a:r>
            <a:r>
              <a:rPr lang="tr-TR" sz="2600" dirty="0" err="1" smtClean="0">
                <a:solidFill>
                  <a:schemeClr val="tx1"/>
                </a:solidFill>
                <a:latin typeface="Book Antiqua" pitchFamily="18" charset="0"/>
              </a:rPr>
              <a:t>vertebra</a:t>
            </a:r>
            <a:r>
              <a:rPr lang="tr-TR" sz="2600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tr-TR" sz="2600" dirty="0" err="1" smtClean="0">
                <a:solidFill>
                  <a:schemeClr val="tx1"/>
                </a:solidFill>
                <a:latin typeface="Book Antiqua" pitchFamily="18" charset="0"/>
              </a:rPr>
              <a:t>prosesuslarının</a:t>
            </a:r>
            <a:r>
              <a:rPr lang="tr-TR" sz="2600" dirty="0" smtClean="0">
                <a:solidFill>
                  <a:schemeClr val="tx1"/>
                </a:solidFill>
                <a:latin typeface="Book Antiqua" pitchFamily="18" charset="0"/>
              </a:rPr>
              <a:t> yırtılması</a:t>
            </a:r>
          </a:p>
          <a:p>
            <a:pPr marL="1117854" lvl="2" indent="-514350">
              <a:buNone/>
            </a:pPr>
            <a:r>
              <a:rPr lang="tr-TR" sz="2600" dirty="0" smtClean="0">
                <a:solidFill>
                  <a:schemeClr val="tx1"/>
                </a:solidFill>
                <a:latin typeface="Book Antiqua" pitchFamily="18" charset="0"/>
              </a:rPr>
              <a:t>E. Sürekli lokal baskı sonucu sinir felçleri(genellikle yüzeysel seyreden motor sinirlerde)</a:t>
            </a:r>
          </a:p>
          <a:p>
            <a:pPr marL="1117854" lvl="2" indent="-514350">
              <a:buNone/>
            </a:pPr>
            <a:r>
              <a:rPr lang="tr-TR" sz="2600" dirty="0" smtClean="0">
                <a:solidFill>
                  <a:schemeClr val="tx1"/>
                </a:solidFill>
                <a:latin typeface="Book Antiqua" pitchFamily="18" charset="0"/>
              </a:rPr>
              <a:t>F. Kas krampları</a:t>
            </a:r>
          </a:p>
          <a:p>
            <a:endParaRPr lang="tr-TR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613" y="33338"/>
            <a:ext cx="79152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 smtClean="0">
                <a:solidFill>
                  <a:schemeClr val="tx2"/>
                </a:solidFill>
                <a:latin typeface="Book Antiqua" pitchFamily="18" charset="0"/>
              </a:rPr>
              <a:t>Sağlık</a:t>
            </a:r>
            <a:endParaRPr lang="tr-TR" sz="4400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latin typeface="Book Antiqua" pitchFamily="18" charset="0"/>
              </a:rPr>
              <a:t>Sadece hastalık ya da sakatlığın olmaması değil, fiziksel, ruhsal ve sosyal olarak tam bir iyilik hali içinde olmak</a:t>
            </a:r>
            <a:endParaRPr lang="tr-TR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Başlık"/>
          <p:cNvSpPr>
            <a:spLocks noGrp="1"/>
          </p:cNvSpPr>
          <p:nvPr>
            <p:ph type="title"/>
          </p:nvPr>
        </p:nvSpPr>
        <p:spPr>
          <a:xfrm>
            <a:off x="1435608" y="960120"/>
            <a:ext cx="3726942" cy="1143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/>
            <a:r>
              <a:rPr lang="tr-TR" sz="2800" dirty="0" smtClean="0">
                <a:solidFill>
                  <a:schemeClr val="tx2"/>
                </a:solidFill>
                <a:latin typeface="Book Antiqua" pitchFamily="18" charset="0"/>
              </a:rPr>
              <a:t>Etmenlere göre :</a:t>
            </a:r>
          </a:p>
        </p:txBody>
      </p:sp>
      <p:sp>
        <p:nvSpPr>
          <p:cNvPr id="14339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2209800"/>
            <a:ext cx="3657600" cy="466344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514350" indent="-514350" eaLnBrk="1" hangingPunct="1">
              <a:buClrTx/>
              <a:buFont typeface="Calibri" pitchFamily="34" charset="0"/>
              <a:buAutoNum type="arabicParenR"/>
            </a:pPr>
            <a:r>
              <a:rPr lang="tr-TR" sz="2800" dirty="0" smtClean="0">
                <a:solidFill>
                  <a:schemeClr val="tx1"/>
                </a:solidFill>
                <a:latin typeface="Book Antiqua" pitchFamily="18" charset="0"/>
              </a:rPr>
              <a:t>Kimyasal kaynaklı</a:t>
            </a:r>
          </a:p>
          <a:p>
            <a:pPr marL="514350" indent="-514350" eaLnBrk="1" hangingPunct="1">
              <a:buClrTx/>
              <a:buFont typeface="Calibri" pitchFamily="34" charset="0"/>
              <a:buAutoNum type="arabicParenR"/>
            </a:pPr>
            <a:r>
              <a:rPr lang="tr-TR" sz="2800" dirty="0" smtClean="0">
                <a:solidFill>
                  <a:schemeClr val="tx1"/>
                </a:solidFill>
                <a:latin typeface="Book Antiqua" pitchFamily="18" charset="0"/>
              </a:rPr>
              <a:t>Fiziksel kaynaklı</a:t>
            </a:r>
          </a:p>
          <a:p>
            <a:pPr marL="514350" indent="-514350" eaLnBrk="1" hangingPunct="1">
              <a:buClrTx/>
              <a:buFont typeface="Calibri" pitchFamily="34" charset="0"/>
              <a:buAutoNum type="arabicParenR"/>
            </a:pPr>
            <a:r>
              <a:rPr lang="tr-TR" sz="2800" dirty="0" smtClean="0">
                <a:solidFill>
                  <a:schemeClr val="tx1"/>
                </a:solidFill>
                <a:latin typeface="Book Antiqua" pitchFamily="18" charset="0"/>
              </a:rPr>
              <a:t>Biyolojik kaynaklı</a:t>
            </a:r>
          </a:p>
          <a:p>
            <a:pPr marL="514350" indent="-514350" eaLnBrk="1" hangingPunct="1">
              <a:buClrTx/>
              <a:buFont typeface="Calibri" pitchFamily="34" charset="0"/>
              <a:buAutoNum type="arabicParenR"/>
            </a:pPr>
            <a:r>
              <a:rPr lang="tr-TR" sz="2800" dirty="0" err="1" smtClean="0">
                <a:solidFill>
                  <a:schemeClr val="tx1"/>
                </a:solidFill>
                <a:latin typeface="Book Antiqua" pitchFamily="18" charset="0"/>
              </a:rPr>
              <a:t>Psikososyal</a:t>
            </a:r>
            <a:r>
              <a:rPr lang="tr-TR" sz="2800" dirty="0" smtClean="0">
                <a:solidFill>
                  <a:schemeClr val="tx1"/>
                </a:solidFill>
                <a:latin typeface="Book Antiqua" pitchFamily="18" charset="0"/>
              </a:rPr>
              <a:t> kaynaklı</a:t>
            </a:r>
          </a:p>
          <a:p>
            <a:pPr marL="514350" indent="-514350" eaLnBrk="1" hangingPunct="1">
              <a:buClrTx/>
              <a:buFont typeface="Calibri" pitchFamily="34" charset="0"/>
              <a:buAutoNum type="arabicParenR"/>
            </a:pPr>
            <a:r>
              <a:rPr lang="tr-TR" sz="2800" dirty="0" smtClean="0">
                <a:solidFill>
                  <a:schemeClr val="tx1"/>
                </a:solidFill>
                <a:latin typeface="Book Antiqua" pitchFamily="18" charset="0"/>
              </a:rPr>
              <a:t>Ergonomik faktörlere bağlı</a:t>
            </a:r>
          </a:p>
          <a:p>
            <a:pPr marL="514350" indent="-514350" eaLnBrk="1" hangingPunct="1">
              <a:buClrTx/>
              <a:buFont typeface="Calibri" pitchFamily="34" charset="0"/>
              <a:buAutoNum type="arabicParenR"/>
            </a:pPr>
            <a:endParaRPr lang="tr-TR" dirty="0" smtClean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2209800"/>
            <a:ext cx="3657600" cy="466344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tr-TR" sz="2600" dirty="0" smtClean="0">
                <a:solidFill>
                  <a:schemeClr val="tx1"/>
                </a:solidFill>
                <a:latin typeface="Book Antiqua" pitchFamily="18" charset="0"/>
              </a:rPr>
              <a:t>Akciğer</a:t>
            </a:r>
          </a:p>
          <a:p>
            <a:pPr lvl="1">
              <a:lnSpc>
                <a:spcPct val="90000"/>
              </a:lnSpc>
            </a:pPr>
            <a:r>
              <a:rPr lang="tr-TR" sz="2600" dirty="0" err="1" smtClean="0">
                <a:solidFill>
                  <a:schemeClr val="tx1"/>
                </a:solidFill>
                <a:latin typeface="Book Antiqua" pitchFamily="18" charset="0"/>
              </a:rPr>
              <a:t>Cild</a:t>
            </a:r>
            <a:r>
              <a:rPr lang="tr-TR" sz="2600" dirty="0" smtClean="0">
                <a:solidFill>
                  <a:schemeClr val="tx1"/>
                </a:solidFill>
                <a:latin typeface="Book Antiqua" pitchFamily="18" charset="0"/>
              </a:rPr>
              <a:t> 	</a:t>
            </a:r>
            <a:endParaRPr lang="en-US" sz="26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lvl="1">
              <a:lnSpc>
                <a:spcPct val="90000"/>
              </a:lnSpc>
            </a:pPr>
            <a:r>
              <a:rPr lang="tr-TR" sz="2600" dirty="0" smtClean="0">
                <a:solidFill>
                  <a:schemeClr val="tx1"/>
                </a:solidFill>
                <a:latin typeface="Book Antiqua" pitchFamily="18" charset="0"/>
              </a:rPr>
              <a:t>Karaciğer</a:t>
            </a:r>
            <a:endParaRPr lang="en-US" sz="26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lvl="1">
              <a:lnSpc>
                <a:spcPct val="90000"/>
              </a:lnSpc>
            </a:pPr>
            <a:r>
              <a:rPr lang="tr-TR" sz="2600" dirty="0" smtClean="0">
                <a:solidFill>
                  <a:schemeClr val="tx1"/>
                </a:solidFill>
                <a:latin typeface="Book Antiqua" pitchFamily="18" charset="0"/>
              </a:rPr>
              <a:t>Kas iskelet</a:t>
            </a:r>
            <a:endParaRPr lang="en-US" sz="26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lvl="1">
              <a:lnSpc>
                <a:spcPct val="90000"/>
              </a:lnSpc>
            </a:pPr>
            <a:r>
              <a:rPr lang="tr-TR" sz="2600" dirty="0" smtClean="0">
                <a:solidFill>
                  <a:schemeClr val="tx1"/>
                </a:solidFill>
                <a:latin typeface="Book Antiqua" pitchFamily="18" charset="0"/>
              </a:rPr>
              <a:t>Böbrek</a:t>
            </a:r>
            <a:endParaRPr lang="en-US" sz="26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lvl="1">
              <a:lnSpc>
                <a:spcPct val="90000"/>
              </a:lnSpc>
            </a:pPr>
            <a:r>
              <a:rPr lang="tr-TR" sz="2600" dirty="0" smtClean="0">
                <a:solidFill>
                  <a:schemeClr val="tx1"/>
                </a:solidFill>
                <a:latin typeface="Book Antiqua" pitchFamily="18" charset="0"/>
              </a:rPr>
              <a:t>KVS</a:t>
            </a:r>
            <a:endParaRPr lang="en-US" sz="26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lvl="1">
              <a:lnSpc>
                <a:spcPct val="90000"/>
              </a:lnSpc>
            </a:pPr>
            <a:r>
              <a:rPr lang="tr-TR" sz="2600" dirty="0" smtClean="0">
                <a:solidFill>
                  <a:schemeClr val="tx1"/>
                </a:solidFill>
                <a:latin typeface="Book Antiqua" pitchFamily="18" charset="0"/>
              </a:rPr>
              <a:t>Psikiyatrik</a:t>
            </a:r>
            <a:endParaRPr lang="en-US" sz="26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lvl="1">
              <a:lnSpc>
                <a:spcPct val="90000"/>
              </a:lnSpc>
            </a:pPr>
            <a:r>
              <a:rPr lang="tr-TR" sz="2600" dirty="0" smtClean="0">
                <a:solidFill>
                  <a:schemeClr val="tx1"/>
                </a:solidFill>
                <a:latin typeface="Book Antiqua" pitchFamily="18" charset="0"/>
              </a:rPr>
              <a:t>Üreme sistemi</a:t>
            </a:r>
            <a:endParaRPr lang="en-US" sz="26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lvl="1">
              <a:lnSpc>
                <a:spcPct val="90000"/>
              </a:lnSpc>
            </a:pPr>
            <a:r>
              <a:rPr lang="tr-TR" sz="2600" dirty="0" smtClean="0">
                <a:solidFill>
                  <a:schemeClr val="tx1"/>
                </a:solidFill>
                <a:latin typeface="Book Antiqua" pitchFamily="18" charset="0"/>
              </a:rPr>
              <a:t>SSS</a:t>
            </a:r>
          </a:p>
          <a:p>
            <a:pPr lvl="1">
              <a:lnSpc>
                <a:spcPct val="90000"/>
              </a:lnSpc>
            </a:pPr>
            <a:r>
              <a:rPr lang="tr-TR" sz="2600" dirty="0" smtClean="0">
                <a:solidFill>
                  <a:schemeClr val="tx1"/>
                </a:solidFill>
                <a:latin typeface="Book Antiqua" pitchFamily="18" charset="0"/>
              </a:rPr>
              <a:t>Kanserler</a:t>
            </a:r>
            <a:endParaRPr lang="en-US" sz="26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endParaRPr lang="tr-TR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5188458" y="979170"/>
            <a:ext cx="3726942" cy="1143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Hedef organlara göre :</a:t>
            </a: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1359408" y="460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Meslek hastalıkları sınıflandırması</a:t>
            </a:r>
            <a:endParaRPr kumimoji="0" lang="tr-TR" sz="4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>
          <a:xfrm>
            <a:off x="1331640" y="274638"/>
            <a:ext cx="7632973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sz="3200" dirty="0" smtClean="0">
                <a:solidFill>
                  <a:schemeClr val="tx2"/>
                </a:solidFill>
                <a:latin typeface="Book Antiqua" pitchFamily="18" charset="0"/>
              </a:rPr>
              <a:t>Meslek hastalıkları ve yaralanmalarında ilk 10 (NIOSH)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81000" indent="-3810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tr-TR" sz="2400" dirty="0" smtClean="0">
                <a:solidFill>
                  <a:schemeClr val="tx1"/>
                </a:solidFill>
                <a:latin typeface="Book Antiqua" pitchFamily="18" charset="0"/>
              </a:rPr>
              <a:t>Mesleki akciğer hastalıkları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tr-TR" sz="2400" dirty="0" smtClean="0">
                <a:solidFill>
                  <a:schemeClr val="tx1"/>
                </a:solidFill>
                <a:latin typeface="Book Antiqua" pitchFamily="18" charset="0"/>
              </a:rPr>
              <a:t>Kas iskelet yaralanmaları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tr-TR" sz="2400" dirty="0" smtClean="0">
                <a:solidFill>
                  <a:schemeClr val="tx1"/>
                </a:solidFill>
                <a:latin typeface="Book Antiqua" pitchFamily="18" charset="0"/>
              </a:rPr>
              <a:t>Mesleki kanserler(akciğer hariç)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tr-TR" sz="2400" dirty="0" err="1" smtClean="0">
                <a:solidFill>
                  <a:schemeClr val="tx1"/>
                </a:solidFill>
                <a:latin typeface="Book Antiqua" pitchFamily="18" charset="0"/>
              </a:rPr>
              <a:t>Amputasyonlar</a:t>
            </a:r>
            <a:r>
              <a:rPr lang="tr-TR" sz="2400" dirty="0" smtClean="0">
                <a:solidFill>
                  <a:schemeClr val="tx1"/>
                </a:solidFill>
                <a:latin typeface="Book Antiqua" pitchFamily="18" charset="0"/>
              </a:rPr>
              <a:t>, kırıklar, göz kaybı, </a:t>
            </a:r>
            <a:r>
              <a:rPr lang="tr-TR" sz="2400" dirty="0" err="1" smtClean="0">
                <a:solidFill>
                  <a:schemeClr val="tx1"/>
                </a:solidFill>
                <a:latin typeface="Book Antiqua" pitchFamily="18" charset="0"/>
              </a:rPr>
              <a:t>laserasyonlar</a:t>
            </a:r>
            <a:r>
              <a:rPr lang="tr-TR" sz="2400" dirty="0" smtClean="0">
                <a:solidFill>
                  <a:schemeClr val="tx1"/>
                </a:solidFill>
                <a:latin typeface="Book Antiqua" pitchFamily="18" charset="0"/>
              </a:rPr>
              <a:t>, </a:t>
            </a:r>
            <a:r>
              <a:rPr lang="tr-TR" sz="2400" dirty="0" err="1" smtClean="0">
                <a:solidFill>
                  <a:schemeClr val="tx1"/>
                </a:solidFill>
                <a:latin typeface="Book Antiqua" pitchFamily="18" charset="0"/>
              </a:rPr>
              <a:t>travmatik</a:t>
            </a:r>
            <a:r>
              <a:rPr lang="tr-TR" sz="2400" dirty="0" smtClean="0">
                <a:solidFill>
                  <a:schemeClr val="tx1"/>
                </a:solidFill>
                <a:latin typeface="Book Antiqua" pitchFamily="18" charset="0"/>
              </a:rPr>
              <a:t> ölümler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tr-TR" sz="2400" dirty="0" smtClean="0">
                <a:solidFill>
                  <a:schemeClr val="tx1"/>
                </a:solidFill>
                <a:latin typeface="Book Antiqua" pitchFamily="18" charset="0"/>
              </a:rPr>
              <a:t>Kalp damar hastalıkları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tr-TR" sz="2400" dirty="0" smtClean="0">
                <a:solidFill>
                  <a:schemeClr val="tx1"/>
                </a:solidFill>
                <a:latin typeface="Book Antiqua" pitchFamily="18" charset="0"/>
              </a:rPr>
              <a:t>Üretim bozuklukları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tr-TR" sz="2400" dirty="0" err="1" smtClean="0">
                <a:solidFill>
                  <a:schemeClr val="tx1"/>
                </a:solidFill>
                <a:latin typeface="Book Antiqua" pitchFamily="18" charset="0"/>
              </a:rPr>
              <a:t>Nörotoksik</a:t>
            </a:r>
            <a:r>
              <a:rPr lang="tr-TR" sz="2400" dirty="0" smtClean="0">
                <a:solidFill>
                  <a:schemeClr val="tx1"/>
                </a:solidFill>
                <a:latin typeface="Book Antiqua" pitchFamily="18" charset="0"/>
              </a:rPr>
              <a:t> bozukluklar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tr-TR" sz="2400" dirty="0" smtClean="0">
                <a:solidFill>
                  <a:schemeClr val="tx1"/>
                </a:solidFill>
                <a:latin typeface="Book Antiqua" pitchFamily="18" charset="0"/>
              </a:rPr>
              <a:t>Gürültüye bağlı işitme kaybı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tr-TR" sz="2400" dirty="0" smtClean="0">
                <a:solidFill>
                  <a:schemeClr val="tx1"/>
                </a:solidFill>
                <a:latin typeface="Book Antiqua" pitchFamily="18" charset="0"/>
              </a:rPr>
              <a:t>Dermatolojik sorunlar</a:t>
            </a:r>
          </a:p>
          <a:p>
            <a:pPr marL="381000" indent="-3810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tr-TR" sz="2400" dirty="0" smtClean="0">
                <a:solidFill>
                  <a:schemeClr val="tx1"/>
                </a:solidFill>
                <a:latin typeface="Book Antiqua" pitchFamily="18" charset="0"/>
              </a:rPr>
              <a:t>Psikolojik bozukluklar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78458" y="4275138"/>
            <a:ext cx="7498080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mesleki neden daha sık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tx1"/>
                </a:solidFill>
              </a:rPr>
              <a:t>Solunum sistemi hastalıkları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tx1"/>
                </a:solidFill>
              </a:rPr>
              <a:t>Deri hastalıkları 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tx1"/>
                </a:solidFill>
              </a:rPr>
              <a:t>İşitme problemleri 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tx1"/>
                </a:solidFill>
              </a:rPr>
              <a:t>Bel ve eklem rahatsızlıkları 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tx1"/>
                </a:solidFill>
              </a:rPr>
              <a:t>Kanser 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err="1" smtClean="0">
                <a:solidFill>
                  <a:schemeClr val="tx1"/>
                </a:solidFill>
              </a:rPr>
              <a:t>Nöropsikiatrik</a:t>
            </a:r>
            <a:r>
              <a:rPr lang="tr-TR" sz="2400" dirty="0" smtClean="0">
                <a:solidFill>
                  <a:schemeClr val="tx1"/>
                </a:solidFill>
              </a:rPr>
              <a:t> hastalıklarda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3708400" y="6453188"/>
            <a:ext cx="49418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000"/>
              <a:t>http://www.deir.qld.gov.au/workplace/pdfs/occupational-disease-strategy-2007-10.pdf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23</a:t>
            </a:fld>
            <a:endParaRPr lang="tr-TR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175" y="819150"/>
            <a:ext cx="7948844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3200" dirty="0" smtClean="0">
                <a:solidFill>
                  <a:schemeClr val="tx2"/>
                </a:solidFill>
                <a:latin typeface="Book Antiqua" pitchFamily="18" charset="0"/>
              </a:rPr>
              <a:t>RİSK ORANI EN YÜKSEK MESLEKLER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sz="2000" dirty="0" smtClean="0">
                <a:solidFill>
                  <a:schemeClr val="tx1"/>
                </a:solidFill>
                <a:latin typeface="Book Antiqua" pitchFamily="18" charset="0"/>
              </a:rPr>
              <a:t>	• Akü fabrikaları</a:t>
            </a:r>
            <a:br>
              <a:rPr lang="tr-TR" sz="2000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tr-TR" sz="2000" dirty="0" smtClean="0">
                <a:solidFill>
                  <a:schemeClr val="tx1"/>
                </a:solidFill>
                <a:latin typeface="Book Antiqua" pitchFamily="18" charset="0"/>
              </a:rPr>
              <a:t>• Tersaneler</a:t>
            </a:r>
            <a:br>
              <a:rPr lang="tr-TR" sz="2000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tr-TR" sz="2000" dirty="0" smtClean="0">
                <a:solidFill>
                  <a:schemeClr val="tx1"/>
                </a:solidFill>
                <a:latin typeface="Book Antiqua" pitchFamily="18" charset="0"/>
              </a:rPr>
              <a:t>• Lastik ve boya sanayii</a:t>
            </a:r>
            <a:br>
              <a:rPr lang="tr-TR" sz="2000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tr-TR" sz="2000" dirty="0" smtClean="0">
                <a:solidFill>
                  <a:schemeClr val="tx1"/>
                </a:solidFill>
                <a:latin typeface="Book Antiqua" pitchFamily="18" charset="0"/>
              </a:rPr>
              <a:t>• Plastik sektörü</a:t>
            </a:r>
            <a:br>
              <a:rPr lang="tr-TR" sz="2000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tr-TR" sz="2000" dirty="0" smtClean="0">
                <a:solidFill>
                  <a:schemeClr val="tx1"/>
                </a:solidFill>
                <a:latin typeface="Book Antiqua" pitchFamily="18" charset="0"/>
              </a:rPr>
              <a:t>• Maden ocakları</a:t>
            </a:r>
            <a:br>
              <a:rPr lang="tr-TR" sz="2000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tr-TR" sz="2000" dirty="0" smtClean="0">
                <a:solidFill>
                  <a:schemeClr val="tx1"/>
                </a:solidFill>
                <a:latin typeface="Book Antiqua" pitchFamily="18" charset="0"/>
              </a:rPr>
              <a:t>• Dökümhaneler, demir-çelik endüstrisi</a:t>
            </a:r>
            <a:br>
              <a:rPr lang="tr-TR" sz="2000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tr-TR" sz="2000" dirty="0" smtClean="0">
                <a:solidFill>
                  <a:schemeClr val="tx1"/>
                </a:solidFill>
                <a:latin typeface="Book Antiqua" pitchFamily="18" charset="0"/>
              </a:rPr>
              <a:t>• Petrol sanayii</a:t>
            </a:r>
            <a:br>
              <a:rPr lang="tr-TR" sz="2000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tr-TR" sz="2000" dirty="0" smtClean="0">
                <a:solidFill>
                  <a:schemeClr val="tx1"/>
                </a:solidFill>
                <a:latin typeface="Book Antiqua" pitchFamily="18" charset="0"/>
              </a:rPr>
              <a:t>• Devamlı aynı pozisyonda yapılan işler</a:t>
            </a:r>
            <a:br>
              <a:rPr lang="tr-TR" sz="2000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tr-TR" sz="2000" dirty="0" smtClean="0">
                <a:solidFill>
                  <a:schemeClr val="tx1"/>
                </a:solidFill>
                <a:latin typeface="Book Antiqua" pitchFamily="18" charset="0"/>
              </a:rPr>
              <a:t>• Yapıştırıcı gibi kimyasalların kullanıldığı işler</a:t>
            </a:r>
            <a:br>
              <a:rPr lang="tr-TR" sz="2000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tr-TR" sz="2000" dirty="0" smtClean="0">
                <a:solidFill>
                  <a:schemeClr val="tx1"/>
                </a:solidFill>
                <a:latin typeface="Book Antiqua" pitchFamily="18" charset="0"/>
              </a:rPr>
              <a:t>• Marangozluk, mobilyacılık vb. ahşap işleri</a:t>
            </a:r>
            <a:br>
              <a:rPr lang="tr-TR" sz="2000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tr-TR" sz="2000" dirty="0" smtClean="0">
                <a:solidFill>
                  <a:schemeClr val="tx1"/>
                </a:solidFill>
                <a:latin typeface="Book Antiqua" pitchFamily="18" charset="0"/>
              </a:rPr>
              <a:t>• Tekstil sektörünün bazı kolları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sz="2000" dirty="0" smtClean="0">
                <a:solidFill>
                  <a:schemeClr val="tx1"/>
                </a:solidFill>
                <a:latin typeface="Book Antiqua" pitchFamily="18" charset="0"/>
              </a:rPr>
              <a:t>	• X-ray benzeri ışınlara maruz kalınan meslekler</a:t>
            </a:r>
            <a:br>
              <a:rPr lang="tr-TR" sz="2000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tr-TR" sz="2000" dirty="0" smtClean="0">
                <a:solidFill>
                  <a:schemeClr val="tx1"/>
                </a:solidFill>
                <a:latin typeface="Book Antiqua" pitchFamily="18" charset="0"/>
              </a:rPr>
              <a:t>• Aşırı ses ortamında yürütülen işler</a:t>
            </a:r>
            <a:br>
              <a:rPr lang="tr-TR" sz="2000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tr-TR" sz="2000" dirty="0" smtClean="0">
                <a:solidFill>
                  <a:schemeClr val="tx1"/>
                </a:solidFill>
                <a:latin typeface="Book Antiqua" pitchFamily="18" charset="0"/>
              </a:rPr>
              <a:t>• Laborantlık…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dirty="0" smtClean="0">
                <a:latin typeface="+mn-lt"/>
              </a:rPr>
              <a:t>Meslek hastalıkları açısından Risk Grupları</a:t>
            </a:r>
            <a:endParaRPr lang="tr-TR" sz="3600" dirty="0"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>
              <a:latin typeface="+mn-lt"/>
            </a:endParaRPr>
          </a:p>
          <a:p>
            <a:r>
              <a:rPr lang="tr-TR" dirty="0" smtClean="0">
                <a:latin typeface="+mn-lt"/>
              </a:rPr>
              <a:t>Kadın işçiler </a:t>
            </a:r>
          </a:p>
          <a:p>
            <a:r>
              <a:rPr lang="tr-TR" dirty="0" smtClean="0">
                <a:latin typeface="+mn-lt"/>
              </a:rPr>
              <a:t>Çocuk işçiler </a:t>
            </a:r>
          </a:p>
          <a:p>
            <a:r>
              <a:rPr lang="tr-TR" dirty="0" smtClean="0">
                <a:latin typeface="+mn-lt"/>
              </a:rPr>
              <a:t>Engelli işçiler </a:t>
            </a:r>
          </a:p>
          <a:p>
            <a:r>
              <a:rPr lang="tr-TR" dirty="0" smtClean="0">
                <a:latin typeface="+mn-lt"/>
              </a:rPr>
              <a:t>Yaşlı işçiler </a:t>
            </a:r>
          </a:p>
          <a:p>
            <a:r>
              <a:rPr lang="tr-TR" dirty="0" smtClean="0">
                <a:latin typeface="+mn-lt"/>
              </a:rPr>
              <a:t>Kronik sağlık sorunu olan işçiler.. </a:t>
            </a:r>
          </a:p>
          <a:p>
            <a:endParaRPr lang="tr-TR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sz="3200" b="1" dirty="0" smtClean="0"/>
              <a:t>Mesleki Akciğer Hastalıkları etkenleri- Örnekler</a:t>
            </a:r>
          </a:p>
        </p:txBody>
      </p:sp>
      <p:graphicFrame>
        <p:nvGraphicFramePr>
          <p:cNvPr id="215059" name="Group 19"/>
          <p:cNvGraphicFramePr>
            <a:graphicFrameLocks noGrp="1"/>
          </p:cNvGraphicFramePr>
          <p:nvPr>
            <p:ph type="tbl" idx="1"/>
          </p:nvPr>
        </p:nvGraphicFramePr>
        <p:xfrm>
          <a:off x="827088" y="1989138"/>
          <a:ext cx="8001000" cy="4165600"/>
        </p:xfrm>
        <a:graphic>
          <a:graphicData uri="http://schemas.openxmlformats.org/drawingml/2006/table">
            <a:tbl>
              <a:tblPr/>
              <a:tblGrid>
                <a:gridCol w="1828800"/>
                <a:gridCol w="6172200"/>
              </a:tblGrid>
              <a:tr h="1244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İnorganik veya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mineral tozlar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Asbesto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z, S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ili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Kömür tozu,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Kaynak dumanları,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al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k, Kadmiyum, 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Krom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Vanadyum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Flor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Aluminyum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Nikel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4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Organik tozlar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üflü ot, 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aman, 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antar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Y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ün, 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amuk,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Keten, K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enevir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Tahıllar ve endotoksinleri</a:t>
                      </a: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4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İrritan gazlar ve kimyasallar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Azot oksitleri, Kükürt dioksit, Güçlü asitler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Amon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y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k, K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lor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gazı,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Ozon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Fosgen, 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non-halojen hidrokarbonlar, boyalar, re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ç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ineler, vernikler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-diizosyanatlar-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latin typeface="Calibri" pitchFamily="34" charset="0"/>
                <a:cs typeface="Calibri" pitchFamily="34" charset="0"/>
              </a:rPr>
              <a:t>Mesleki Akciğer Hastalıkları</a:t>
            </a:r>
            <a:endParaRPr lang="tr-TR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Astım</a:t>
            </a:r>
          </a:p>
          <a:p>
            <a:r>
              <a:rPr lang="tr-TR" dirty="0" smtClean="0"/>
              <a:t>KOAH</a:t>
            </a:r>
          </a:p>
          <a:p>
            <a:r>
              <a:rPr lang="tr-TR" dirty="0" err="1" smtClean="0"/>
              <a:t>Pnömokonyozlar</a:t>
            </a:r>
            <a:endParaRPr lang="tr-TR" dirty="0" smtClean="0"/>
          </a:p>
          <a:p>
            <a:r>
              <a:rPr lang="tr-TR" dirty="0" smtClean="0"/>
              <a:t>Aşırı duyarlılık </a:t>
            </a:r>
            <a:r>
              <a:rPr lang="tr-TR" dirty="0" err="1" smtClean="0"/>
              <a:t>pnömonileri</a:t>
            </a:r>
            <a:endParaRPr lang="tr-TR" dirty="0" smtClean="0"/>
          </a:p>
          <a:p>
            <a:r>
              <a:rPr lang="tr-TR" dirty="0" err="1" smtClean="0"/>
              <a:t>Toksik</a:t>
            </a:r>
            <a:r>
              <a:rPr lang="tr-TR" dirty="0" smtClean="0"/>
              <a:t> solunum hastalıkları</a:t>
            </a:r>
          </a:p>
          <a:p>
            <a:r>
              <a:rPr lang="tr-TR" dirty="0" smtClean="0"/>
              <a:t>Enfeksiyonlar</a:t>
            </a:r>
          </a:p>
          <a:p>
            <a:r>
              <a:rPr lang="tr-TR" dirty="0" smtClean="0"/>
              <a:t>Kanserler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09650" y="773832"/>
            <a:ext cx="7882830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lang="tr-TR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Mesleki astım</a:t>
            </a:r>
            <a:br>
              <a:rPr lang="tr-TR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r-TR" dirty="0" smtClean="0"/>
              <a:t>Astımı olmayan bir kişinin astım yapıcı bir etkenin olduğu bir işe başlamasından en az 3-6 ay sonra ortaya çıkan, işle ilişkili astım</a:t>
            </a:r>
          </a:p>
          <a:p>
            <a:endParaRPr lang="tr-TR" dirty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1390650" y="4290508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Astımı olan bir kişinin, işe başladıktan sonraki herhangi bir zamanda astım semptom ve bulgularının artması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990600" y="3140968"/>
            <a:ext cx="786961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Meslekle kötüleşen astım</a:t>
            </a:r>
            <a:endParaRPr kumimoji="0" lang="tr-TR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İçerik Yer Tutucusu"/>
          <p:cNvSpPr txBox="1">
            <a:spLocks/>
          </p:cNvSpPr>
          <p:nvPr/>
        </p:nvSpPr>
        <p:spPr>
          <a:xfrm>
            <a:off x="457200" y="1481328"/>
            <a:ext cx="4038600" cy="452596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kumimoji="0" lang="tr-TR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kağıt üretimi işçileri 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kumimoji="0" lang="tr-TR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buğday öğütücüler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kumimoji="0" lang="tr-TR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Değirmenciler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kumimoji="0" lang="tr-TR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Fırıncılar</a:t>
            </a:r>
          </a:p>
          <a:p>
            <a:pPr marL="624078" indent="-514350">
              <a:spcBef>
                <a:spcPts val="400"/>
              </a:spcBef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tr-TR" sz="8000" dirty="0" smtClean="0"/>
              <a:t>ağaç işçileri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kumimoji="0" lang="tr-TR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Veterinerler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kumimoji="0" lang="tr-TR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hayvan besleyiciler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kumimoji="0" lang="tr-TR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Çiftçiler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kumimoji="0" lang="tr-TR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laboratuvar</a:t>
            </a:r>
            <a:r>
              <a:rPr kumimoji="0" lang="tr-TR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çalışanları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kumimoji="0" lang="tr-TR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Kozmetikçiler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kumimoji="0" lang="tr-TR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bitkisel yağ üretenler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kumimoji="0" lang="tr-TR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deterjan endüstrisi işçileri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kumimoji="0" lang="tr-TR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gıda katkı maddesi üreticileri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kumimoji="0" lang="tr-TR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kahve üretim işçileri</a:t>
            </a:r>
          </a:p>
        </p:txBody>
      </p:sp>
      <p:sp>
        <p:nvSpPr>
          <p:cNvPr id="8" name="1 İçerik Yer Tutucusu"/>
          <p:cNvSpPr txBox="1">
            <a:spLocks/>
          </p:cNvSpPr>
          <p:nvPr/>
        </p:nvSpPr>
        <p:spPr>
          <a:xfrm>
            <a:off x="4648200" y="1481328"/>
            <a:ext cx="4038600" cy="452596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kumimoji="0" lang="tr-TR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hastane çalışanları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kumimoji="0" lang="tr-TR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ilaç üretenler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kumimoji="0" lang="tr-TR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lehimciler,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kumimoji="0" lang="tr-TR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elbise üretenler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kumimoji="0" lang="tr-TR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elektrik-elektronik endüstrisi çalışanları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kumimoji="0" lang="tr-TR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Kaynakçılar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kumimoji="0" lang="tr-TR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platin arıtanlar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kumimoji="0" lang="tr-TR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metal işçileri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kumimoji="0" lang="tr-TR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kürk imal edenler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kumimoji="0" lang="tr-TR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boya üretenler, boyacılar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kumimoji="0" lang="tr-TR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plastik endüstrisi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kumimoji="0" lang="tr-TR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kauçuk endüstrisi,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kumimoji="0" lang="tr-TR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Dökümcüler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kumimoji="0" lang="tr-TR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izolasyon endüstrisi tekstil üretim işçileri…</a:t>
            </a:r>
            <a:endParaRPr kumimoji="0" lang="tr-T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2 Başlık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1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Riskli iş kolları</a:t>
            </a:r>
            <a:endParaRPr kumimoji="0" lang="tr-TR" sz="4100" i="0" u="none" strike="noStrike" kern="1200" cap="none" spc="0" normalizeH="0" baseline="0" noProof="0" dirty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692696"/>
            <a:ext cx="8028384" cy="838200"/>
          </a:xfrm>
        </p:spPr>
        <p:txBody>
          <a:bodyPr>
            <a:normAutofit/>
          </a:bodyPr>
          <a:lstStyle/>
          <a:p>
            <a:pPr algn="l"/>
            <a:r>
              <a:rPr lang="tr-TR" sz="4400" dirty="0" smtClean="0">
                <a:solidFill>
                  <a:schemeClr val="tx2"/>
                </a:solidFill>
                <a:latin typeface="Book Antiqua" pitchFamily="18" charset="0"/>
              </a:rPr>
              <a:t>İş sağlığı</a:t>
            </a:r>
            <a:endParaRPr lang="tr-TR" sz="4400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530896"/>
            <a:ext cx="7270576" cy="4267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tr-TR" sz="1800" dirty="0">
              <a:solidFill>
                <a:schemeClr val="tx1"/>
              </a:solidFill>
              <a:latin typeface="Book Antiqua" pitchFamily="18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tr-TR" sz="2800" dirty="0" smtClean="0">
                <a:solidFill>
                  <a:schemeClr val="tx1"/>
                </a:solidFill>
                <a:latin typeface="Book Antiqua" pitchFamily="18" charset="0"/>
              </a:rPr>
              <a:t>Tüm çalışanları sağlıklı tutma ve bunu sürdürme</a:t>
            </a:r>
            <a:endParaRPr lang="en-US" sz="2800" dirty="0">
              <a:solidFill>
                <a:schemeClr val="tx1"/>
              </a:solidFill>
              <a:latin typeface="Book Antiqua" pitchFamily="18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tr-TR" sz="2800" dirty="0" smtClean="0">
                <a:solidFill>
                  <a:schemeClr val="tx1"/>
                </a:solidFill>
                <a:latin typeface="Book Antiqua" pitchFamily="18" charset="0"/>
              </a:rPr>
              <a:t>Çalışanları iş koşullarından kaynaklanabilecek sağlık zararlarından koruma</a:t>
            </a:r>
            <a:endParaRPr lang="en-US" sz="2800" dirty="0">
              <a:solidFill>
                <a:schemeClr val="tx1"/>
              </a:solidFill>
              <a:latin typeface="Book Antiqua" pitchFamily="18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tr-TR" sz="2800" dirty="0" smtClean="0">
                <a:solidFill>
                  <a:schemeClr val="tx1"/>
                </a:solidFill>
                <a:latin typeface="Book Antiqua" pitchFamily="18" charset="0"/>
              </a:rPr>
              <a:t>Kişiyi fizyolojik ve psikolojik durumuna uygun işe yerleştirme</a:t>
            </a:r>
            <a:endParaRPr lang="en-US" sz="28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1143000" y="1714500"/>
            <a:ext cx="7677150" cy="3046988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>
            <a:spAutoFit/>
          </a:bodyPr>
          <a:lstStyle/>
          <a:p>
            <a:pPr lvl="1">
              <a:lnSpc>
                <a:spcPct val="80000"/>
              </a:lnSpc>
            </a:pPr>
            <a:endParaRPr lang="tr-TR" sz="60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 lvl="1">
              <a:lnSpc>
                <a:spcPct val="80000"/>
              </a:lnSpc>
            </a:pPr>
            <a:r>
              <a:rPr lang="tr-TR" sz="6000" dirty="0" smtClean="0">
                <a:solidFill>
                  <a:schemeClr val="bg1"/>
                </a:solidFill>
                <a:latin typeface="Book Antiqua" pitchFamily="18" charset="0"/>
              </a:rPr>
              <a:t>İşe uygun insan,</a:t>
            </a:r>
          </a:p>
          <a:p>
            <a:pPr lvl="1">
              <a:lnSpc>
                <a:spcPct val="80000"/>
              </a:lnSpc>
            </a:pPr>
            <a:r>
              <a:rPr lang="tr-TR" sz="6000" dirty="0" smtClean="0">
                <a:solidFill>
                  <a:schemeClr val="bg1"/>
                </a:solidFill>
                <a:latin typeface="Book Antiqua" pitchFamily="18" charset="0"/>
              </a:rPr>
              <a:t>İnsana uygun iş</a:t>
            </a:r>
          </a:p>
          <a:p>
            <a:pPr lvl="1">
              <a:lnSpc>
                <a:spcPct val="80000"/>
              </a:lnSpc>
            </a:pPr>
            <a:endParaRPr lang="en-US" sz="60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5373216"/>
            <a:ext cx="7772400" cy="990600"/>
          </a:xfrm>
        </p:spPr>
        <p:txBody>
          <a:bodyPr>
            <a:normAutofit/>
          </a:bodyPr>
          <a:lstStyle/>
          <a:p>
            <a:pPr algn="r"/>
            <a:r>
              <a:rPr lang="tr-TR" dirty="0" smtClean="0"/>
              <a:t>Mesleki astımdan kuşkulan!...</a:t>
            </a:r>
            <a:endParaRPr lang="en-US" dirty="0" smtClean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sz="2400" dirty="0" smtClean="0"/>
              <a:t>Bütün yeni yetişkin astım olguları</a:t>
            </a:r>
            <a:endParaRPr lang="en-US" sz="2400" dirty="0" smtClean="0"/>
          </a:p>
          <a:p>
            <a:pPr>
              <a:defRPr/>
            </a:pPr>
            <a:r>
              <a:rPr lang="tr-TR" sz="2400" dirty="0" smtClean="0"/>
              <a:t>Hastanın, işiyle ilişkiden kuşkulandığı olgular</a:t>
            </a:r>
            <a:endParaRPr lang="en-US" sz="2400" dirty="0" smtClean="0"/>
          </a:p>
          <a:p>
            <a:pPr>
              <a:defRPr/>
            </a:pPr>
            <a:r>
              <a:rPr lang="tr-TR" sz="2400" dirty="0" smtClean="0"/>
              <a:t>İş değişikliğinden sonra başlayan veya ağırlaşan olgular</a:t>
            </a:r>
            <a:endParaRPr lang="en-US" sz="2400" dirty="0" smtClean="0"/>
          </a:p>
          <a:p>
            <a:pPr>
              <a:defRPr/>
            </a:pPr>
            <a:r>
              <a:rPr lang="tr-TR" sz="2400" dirty="0" smtClean="0"/>
              <a:t>Tek, yüksek doz </a:t>
            </a:r>
            <a:r>
              <a:rPr lang="tr-TR" sz="2400" dirty="0" err="1" smtClean="0"/>
              <a:t>irritan</a:t>
            </a:r>
            <a:r>
              <a:rPr lang="tr-TR" sz="2400" dirty="0" smtClean="0"/>
              <a:t> </a:t>
            </a:r>
            <a:r>
              <a:rPr lang="tr-TR" sz="2400" dirty="0" err="1" smtClean="0"/>
              <a:t>maruziyetinden</a:t>
            </a:r>
            <a:r>
              <a:rPr lang="tr-TR" sz="2400" dirty="0" smtClean="0"/>
              <a:t> sonra gelişen olgular</a:t>
            </a:r>
            <a:r>
              <a:rPr lang="en-US" sz="2400" dirty="0" smtClean="0"/>
              <a:t> (RADS)</a:t>
            </a:r>
          </a:p>
          <a:p>
            <a:pPr>
              <a:defRPr/>
            </a:pPr>
            <a:r>
              <a:rPr lang="tr-TR" sz="2400" dirty="0" smtClean="0"/>
              <a:t>Hava kirleticilerinin gözle görüldüğü veya kokusunun duyulduğu ve meslekler</a:t>
            </a:r>
            <a:endParaRPr lang="en-US" sz="2400" dirty="0" smtClean="0"/>
          </a:p>
          <a:p>
            <a:pPr>
              <a:defRPr/>
            </a:pPr>
            <a:r>
              <a:rPr lang="tr-TR" sz="2400" dirty="0" smtClean="0"/>
              <a:t>Solunum maskesi kullanmayı gerektiren meslekler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200" dirty="0" smtClean="0"/>
              <a:t>Mesleki KOAH etkenleri- Örnekler</a:t>
            </a:r>
          </a:p>
        </p:txBody>
      </p:sp>
      <p:graphicFrame>
        <p:nvGraphicFramePr>
          <p:cNvPr id="168963" name="Group 3"/>
          <p:cNvGraphicFramePr>
            <a:graphicFrameLocks noGrp="1"/>
          </p:cNvGraphicFramePr>
          <p:nvPr>
            <p:ph type="tbl" idx="1"/>
          </p:nvPr>
        </p:nvGraphicFramePr>
        <p:xfrm>
          <a:off x="684213" y="1340768"/>
          <a:ext cx="8001000" cy="4043680"/>
        </p:xfrm>
        <a:graphic>
          <a:graphicData uri="http://schemas.openxmlformats.org/drawingml/2006/table">
            <a:tbl>
              <a:tblPr/>
              <a:tblGrid>
                <a:gridCol w="1828800"/>
                <a:gridCol w="6172200"/>
              </a:tblGrid>
              <a:tr h="1244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İnorganik veya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mineral tozlar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Asbest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S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ili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Kömür tozu,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Kaynak dumanları,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k, Kadmiyum, 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Krom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Vanadyum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Flor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tr-T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Aluminyum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Nikel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4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Organik tozlar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üflü ot, 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aman, 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antar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Y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ün, 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amuk,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Keten, K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enevir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Tahıllar ve endotoksinleri</a:t>
                      </a: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4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İrritan gazlar ve kimyasallar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Azot oksitleri, Kükürt dioksit, Güçlü asitler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Amon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k, K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lor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gazı,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Ozon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Fosgen, </a:t>
                      </a:r>
                      <a:r>
                        <a:rPr kumimoji="0" lang="tr-T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non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-halojen hidrokarbonlar, boyalar, reçineler, vernikler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tr-T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diizosyanatlar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Mesleki akciğer hastalıklarının spektrumu</a:t>
            </a:r>
            <a:endParaRPr lang="en-US" alt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60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z="1800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7315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1905000" y="2514600"/>
            <a:ext cx="3276600" cy="3657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1828800" y="5105400"/>
            <a:ext cx="32004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tr-TR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İnterstisiyel hastalık</a:t>
            </a:r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2667000" y="4495800"/>
            <a:ext cx="2286000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>
              <a:defRPr/>
            </a:pPr>
            <a:r>
              <a:rPr lang="tr-TR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Kanser</a:t>
            </a:r>
          </a:p>
        </p:txBody>
      </p:sp>
      <p:sp>
        <p:nvSpPr>
          <p:cNvPr id="131080" name="Rectangle 8"/>
          <p:cNvSpPr>
            <a:spLocks noChangeArrowheads="1"/>
          </p:cNvSpPr>
          <p:nvPr/>
        </p:nvSpPr>
        <p:spPr bwMode="auto">
          <a:xfrm>
            <a:off x="3048000" y="2971800"/>
            <a:ext cx="1863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tr-TR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Rinit, larenjit</a:t>
            </a:r>
          </a:p>
        </p:txBody>
      </p:sp>
      <p:sp>
        <p:nvSpPr>
          <p:cNvPr id="131081" name="Rectangle 9"/>
          <p:cNvSpPr>
            <a:spLocks noChangeArrowheads="1"/>
          </p:cNvSpPr>
          <p:nvPr/>
        </p:nvSpPr>
        <p:spPr bwMode="auto">
          <a:xfrm>
            <a:off x="1371600" y="3505200"/>
            <a:ext cx="3590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tr-TR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Trakeit, bronşit, bronşiolit</a:t>
            </a:r>
          </a:p>
        </p:txBody>
      </p:sp>
      <p:sp>
        <p:nvSpPr>
          <p:cNvPr id="131082" name="Rectangle 10"/>
          <p:cNvSpPr>
            <a:spLocks noChangeArrowheads="1"/>
          </p:cNvSpPr>
          <p:nvPr/>
        </p:nvSpPr>
        <p:spPr bwMode="auto">
          <a:xfrm>
            <a:off x="2971800" y="4114800"/>
            <a:ext cx="199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tr-TR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Astım, KOAH</a:t>
            </a:r>
          </a:p>
        </p:txBody>
      </p:sp>
      <p:sp>
        <p:nvSpPr>
          <p:cNvPr id="131084" name="Rectangle 12"/>
          <p:cNvSpPr>
            <a:spLocks noChangeArrowheads="1"/>
          </p:cNvSpPr>
          <p:nvPr/>
        </p:nvSpPr>
        <p:spPr bwMode="auto">
          <a:xfrm>
            <a:off x="3295650" y="50800"/>
            <a:ext cx="5619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altLang="en-US" sz="4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SİGARA ve MESLEK</a:t>
            </a:r>
            <a:endParaRPr lang="tr-TR" sz="44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1619672" y="2132856"/>
          <a:ext cx="6096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44090"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Sigara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Mesleki </a:t>
                      </a:r>
                      <a:r>
                        <a:rPr lang="tr-TR" sz="2400" b="1" dirty="0" err="1" smtClean="0"/>
                        <a:t>maruziyet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Yıllık FEV1 azalması (ml)</a:t>
                      </a:r>
                      <a:endParaRPr lang="tr-TR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-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-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20</a:t>
                      </a:r>
                      <a:endParaRPr lang="tr-TR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-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+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60</a:t>
                      </a:r>
                      <a:endParaRPr lang="tr-TR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+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-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80</a:t>
                      </a:r>
                      <a:endParaRPr lang="tr-TR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+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+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160</a:t>
                      </a:r>
                      <a:endParaRPr lang="tr-TR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48" name="10 Dikdörtgen"/>
          <p:cNvSpPr>
            <a:spLocks noChangeArrowheads="1"/>
          </p:cNvSpPr>
          <p:nvPr/>
        </p:nvSpPr>
        <p:spPr bwMode="auto">
          <a:xfrm>
            <a:off x="1042988" y="5805488"/>
            <a:ext cx="65976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tr-TR" sz="1100">
                <a:solidFill>
                  <a:srgbClr val="003366"/>
                </a:solidFill>
                <a:latin typeface="Arial" charset="0"/>
              </a:rPr>
              <a:t>WHO,NHLBI-GOLD-Nisan 2001, Kaufmann F. Int J Epid. 1979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95650" y="50800"/>
            <a:ext cx="5619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SİGARA ve MESLEK</a:t>
            </a:r>
            <a:endParaRPr lang="tr-TR" sz="44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5022850"/>
            <a:ext cx="72009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Mesleki KOAH akla gelmeli!..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4525963"/>
          </a:xfrm>
        </p:spPr>
        <p:txBody>
          <a:bodyPr/>
          <a:lstStyle/>
          <a:p>
            <a:pPr eaLnBrk="1" hangingPunct="1"/>
            <a:r>
              <a:rPr lang="tr-TR" dirty="0" smtClean="0"/>
              <a:t>Sigara içmeyen ve mesleksel </a:t>
            </a:r>
            <a:r>
              <a:rPr lang="tr-TR" dirty="0" err="1" smtClean="0"/>
              <a:t>maruziyeti</a:t>
            </a:r>
            <a:r>
              <a:rPr lang="tr-TR" dirty="0" smtClean="0"/>
              <a:t> olan bir kişide KOAH tanısı konulmuşsa,</a:t>
            </a:r>
          </a:p>
          <a:p>
            <a:pPr lvl="1" eaLnBrk="1" hangingPunct="1">
              <a:buClr>
                <a:schemeClr val="bg2"/>
              </a:buClr>
              <a:buFont typeface="Wingdings" pitchFamily="2" charset="2"/>
              <a:buChar char="v"/>
            </a:pPr>
            <a:endParaRPr lang="tr-TR" dirty="0" smtClean="0"/>
          </a:p>
          <a:p>
            <a:pPr eaLnBrk="1" hangingPunct="1"/>
            <a:r>
              <a:rPr lang="tr-TR" dirty="0" smtClean="0"/>
              <a:t>Sigara içen </a:t>
            </a:r>
            <a:r>
              <a:rPr lang="tr-TR" dirty="0" err="1" smtClean="0"/>
              <a:t>KOAH’lı</a:t>
            </a:r>
            <a:r>
              <a:rPr lang="tr-TR" dirty="0" smtClean="0"/>
              <a:t> bir olguda yıllık FEV1 kaybı beklenenden fazla ise,</a:t>
            </a:r>
          </a:p>
          <a:p>
            <a:pPr eaLnBrk="1" hangingPunct="1"/>
            <a:endParaRPr lang="tr-TR" dirty="0" smtClean="0"/>
          </a:p>
          <a:p>
            <a:pPr eaLnBrk="1" hangingPunct="1"/>
            <a:r>
              <a:rPr lang="tr-TR" dirty="0" smtClean="0"/>
              <a:t>Sigara bırakılmasına rağmen FEV1 kaybı devam ediyorsa;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tr-T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Pnömokonyozlar</a:t>
            </a:r>
            <a:endParaRPr lang="tr-TR" b="1" dirty="0" smtClean="0">
              <a:solidFill>
                <a:schemeClr val="tx1"/>
              </a:solidFill>
            </a:endParaRPr>
          </a:p>
        </p:txBody>
      </p:sp>
      <p:sp>
        <p:nvSpPr>
          <p:cNvPr id="37892" name="4 İçerik Yer Tutucusu"/>
          <p:cNvSpPr>
            <a:spLocks noGrp="1"/>
          </p:cNvSpPr>
          <p:nvPr>
            <p:ph idx="1"/>
          </p:nvPr>
        </p:nvSpPr>
        <p:spPr>
          <a:xfrm>
            <a:off x="1416558" y="2667000"/>
            <a:ext cx="7498080" cy="325755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tr-TR" dirty="0" smtClean="0"/>
              <a:t>Sinsi başlangıç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tr-TR" dirty="0" smtClean="0"/>
              <a:t>Sessiz </a:t>
            </a:r>
            <a:r>
              <a:rPr lang="tr-TR" dirty="0" err="1" smtClean="0"/>
              <a:t>periyod</a:t>
            </a:r>
            <a:endParaRPr lang="tr-TR" dirty="0" smtClean="0"/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tr-TR" dirty="0" smtClean="0"/>
              <a:t>İlerleyici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tr-TR" dirty="0" smtClean="0"/>
              <a:t>Çoğu geri dönüşsüz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tr-TR" dirty="0" smtClean="0"/>
              <a:t>Etkili tedavi yok</a:t>
            </a:r>
          </a:p>
          <a:p>
            <a:pPr>
              <a:buFont typeface="Wingdings" pitchFamily="2" charset="2"/>
              <a:buNone/>
            </a:pPr>
            <a:endParaRPr lang="tr-TR" b="1" dirty="0" smtClean="0"/>
          </a:p>
        </p:txBody>
      </p:sp>
      <p:sp>
        <p:nvSpPr>
          <p:cNvPr id="37893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749C2D-BA59-4867-95BC-DF1EFEE57506}" type="slidenum">
              <a:rPr lang="tr-TR" smtClean="0"/>
              <a:pPr/>
              <a:t>35</a:t>
            </a:fld>
            <a:endParaRPr lang="tr-TR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9750" y="1314846"/>
            <a:ext cx="8208963" cy="93662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sz="2800" dirty="0">
                <a:solidFill>
                  <a:schemeClr val="bg1"/>
                </a:solidFill>
              </a:rPr>
              <a:t>	Akciğerlerde inorganik toz birikimi ve buna karşı gelişen doku reaksiyonudur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tr-TR" b="1" dirty="0" err="1" smtClean="0">
                <a:solidFill>
                  <a:schemeClr val="tx1"/>
                </a:solidFill>
                <a:effectLst/>
              </a:rPr>
              <a:t>Pnömokonyozlar</a:t>
            </a:r>
            <a:r>
              <a:rPr lang="tr-TR" b="1" dirty="0" smtClean="0">
                <a:solidFill>
                  <a:schemeClr val="tx1"/>
                </a:solidFill>
                <a:effectLst/>
              </a:rPr>
              <a:t> - Nedenleri</a:t>
            </a:r>
          </a:p>
        </p:txBody>
      </p:sp>
      <p:sp>
        <p:nvSpPr>
          <p:cNvPr id="37893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749C2D-BA59-4867-95BC-DF1EFEE57506}" type="slidenum">
              <a:rPr lang="tr-TR" smtClean="0"/>
              <a:pPr/>
              <a:t>36</a:t>
            </a:fld>
            <a:endParaRPr lang="tr-TR" smtClean="0"/>
          </a:p>
        </p:txBody>
      </p:sp>
      <p:sp>
        <p:nvSpPr>
          <p:cNvPr id="7" name="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Silika</a:t>
            </a:r>
          </a:p>
          <a:p>
            <a:r>
              <a:rPr lang="tr-TR" dirty="0" smtClean="0"/>
              <a:t>Kömür tozu</a:t>
            </a:r>
          </a:p>
          <a:p>
            <a:r>
              <a:rPr lang="tr-TR" dirty="0" smtClean="0"/>
              <a:t>Maden tozları</a:t>
            </a:r>
          </a:p>
          <a:p>
            <a:r>
              <a:rPr lang="tr-TR" dirty="0" smtClean="0"/>
              <a:t>Kaynak dumanı</a:t>
            </a:r>
          </a:p>
          <a:p>
            <a:r>
              <a:rPr lang="tr-TR" dirty="0" smtClean="0"/>
              <a:t>Metal dumanları</a:t>
            </a:r>
          </a:p>
          <a:p>
            <a:r>
              <a:rPr lang="tr-TR" dirty="0" smtClean="0"/>
              <a:t>Talk</a:t>
            </a:r>
          </a:p>
          <a:p>
            <a:r>
              <a:rPr lang="tr-TR" dirty="0" smtClean="0"/>
              <a:t>PVC, PP, </a:t>
            </a:r>
            <a:r>
              <a:rPr lang="tr-TR" dirty="0" err="1" smtClean="0"/>
              <a:t>Nylon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ilico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27113"/>
            <a:ext cx="7239000" cy="564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8275" name="Text Box 3"/>
          <p:cNvSpPr txBox="1">
            <a:spLocks noChangeArrowheads="1"/>
          </p:cNvSpPr>
          <p:nvPr/>
        </p:nvSpPr>
        <p:spPr bwMode="auto">
          <a:xfrm>
            <a:off x="6875463" y="6172200"/>
            <a:ext cx="1811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tr-TR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“dul bırakan”</a:t>
            </a:r>
          </a:p>
        </p:txBody>
      </p:sp>
      <p:sp>
        <p:nvSpPr>
          <p:cNvPr id="438276" name="Text Box 4"/>
          <p:cNvSpPr txBox="1">
            <a:spLocks noChangeArrowheads="1"/>
          </p:cNvSpPr>
          <p:nvPr/>
        </p:nvSpPr>
        <p:spPr bwMode="auto">
          <a:xfrm>
            <a:off x="1295400" y="11113"/>
            <a:ext cx="25955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tr-TR" sz="5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SİLİKOZ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b="1" dirty="0" smtClean="0">
                <a:cs typeface="Times New Roman" pitchFamily="18" charset="0"/>
              </a:rPr>
              <a:t>Mesleki </a:t>
            </a:r>
            <a:r>
              <a:rPr lang="tr-TR" sz="3600" b="1" dirty="0" err="1" smtClean="0">
                <a:cs typeface="Times New Roman" pitchFamily="18" charset="0"/>
              </a:rPr>
              <a:t>maruziyet</a:t>
            </a:r>
            <a:endParaRPr lang="tr-TR" dirty="0" smtClean="0"/>
          </a:p>
        </p:txBody>
      </p:sp>
      <p:sp>
        <p:nvSpPr>
          <p:cNvPr id="559107" name="Rectangle 102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tr-TR" dirty="0" smtClean="0">
                <a:cs typeface="Times New Roman" pitchFamily="18" charset="0"/>
              </a:rPr>
              <a:t>Maden &amp; </a:t>
            </a:r>
            <a:r>
              <a:rPr lang="tr-TR" dirty="0" smtClean="0"/>
              <a:t>taşocağı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smtClean="0"/>
              <a:t>Kuvars</a:t>
            </a:r>
            <a:r>
              <a:rPr lang="tr-TR" dirty="0" smtClean="0">
                <a:cs typeface="Times New Roman" pitchFamily="18" charset="0"/>
              </a:rPr>
              <a:t> de</a:t>
            </a:r>
            <a:r>
              <a:rPr lang="tr-TR" dirty="0" smtClean="0"/>
              <a:t>ğ</a:t>
            </a:r>
            <a:r>
              <a:rPr lang="tr-TR" dirty="0" smtClean="0">
                <a:cs typeface="Times New Roman" pitchFamily="18" charset="0"/>
              </a:rPr>
              <a:t>irmeni</a:t>
            </a:r>
            <a:endParaRPr lang="tr-TR" dirty="0" smtClean="0"/>
          </a:p>
          <a:p>
            <a:pPr eaLnBrk="1" hangingPunct="1">
              <a:buFontTx/>
              <a:buChar char="-"/>
              <a:defRPr/>
            </a:pPr>
            <a:r>
              <a:rPr lang="tr-TR" dirty="0" smtClean="0">
                <a:cs typeface="Times New Roman" pitchFamily="18" charset="0"/>
              </a:rPr>
              <a:t>Kum püskürtme Tünel kaz</a:t>
            </a:r>
            <a:r>
              <a:rPr lang="tr-TR" dirty="0" smtClean="0"/>
              <a:t>ma</a:t>
            </a:r>
          </a:p>
          <a:p>
            <a:pPr eaLnBrk="1" hangingPunct="1">
              <a:buFontTx/>
              <a:buChar char="-"/>
              <a:defRPr/>
            </a:pPr>
            <a:r>
              <a:rPr lang="tr-TR" dirty="0" smtClean="0">
                <a:cs typeface="Times New Roman" pitchFamily="18" charset="0"/>
              </a:rPr>
              <a:t>Dökümcülük</a:t>
            </a:r>
          </a:p>
          <a:p>
            <a:pPr eaLnBrk="1" hangingPunct="1">
              <a:buFontTx/>
              <a:buChar char="-"/>
              <a:defRPr/>
            </a:pPr>
            <a:r>
              <a:rPr lang="tr-TR" dirty="0" smtClean="0"/>
              <a:t>Taş kesme, cilalama, yontma</a:t>
            </a:r>
          </a:p>
        </p:txBody>
      </p:sp>
      <p:sp>
        <p:nvSpPr>
          <p:cNvPr id="559108" name="Rectangle 102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tr-TR" dirty="0" smtClean="0">
                <a:cs typeface="Times New Roman" pitchFamily="18" charset="0"/>
              </a:rPr>
              <a:t>Cam </a:t>
            </a:r>
          </a:p>
          <a:p>
            <a:pPr eaLnBrk="1" hangingPunct="1">
              <a:buFontTx/>
              <a:buChar char="-"/>
              <a:defRPr/>
            </a:pPr>
            <a:r>
              <a:rPr lang="tr-TR" dirty="0" smtClean="0">
                <a:cs typeface="Times New Roman" pitchFamily="18" charset="0"/>
              </a:rPr>
              <a:t>Seramik,vitray</a:t>
            </a:r>
          </a:p>
          <a:p>
            <a:pPr eaLnBrk="1" hangingPunct="1">
              <a:buFontTx/>
              <a:buChar char="-"/>
              <a:defRPr/>
            </a:pPr>
            <a:r>
              <a:rPr lang="tr-TR" dirty="0" smtClean="0">
                <a:cs typeface="Times New Roman" pitchFamily="18" charset="0"/>
              </a:rPr>
              <a:t>Çimento</a:t>
            </a:r>
            <a:endParaRPr lang="tr-TR" dirty="0" smtClean="0"/>
          </a:p>
          <a:p>
            <a:pPr eaLnBrk="1" hangingPunct="1">
              <a:buFontTx/>
              <a:buChar char="-"/>
              <a:defRPr/>
            </a:pPr>
            <a:r>
              <a:rPr lang="tr-TR" dirty="0" smtClean="0">
                <a:cs typeface="Times New Roman" pitchFamily="18" charset="0"/>
              </a:rPr>
              <a:t>Çanak - çömlek yap</a:t>
            </a:r>
            <a:r>
              <a:rPr lang="tr-TR" dirty="0" smtClean="0"/>
              <a:t>ı</a:t>
            </a:r>
            <a:r>
              <a:rPr lang="tr-TR" dirty="0" smtClean="0">
                <a:cs typeface="Times New Roman" pitchFamily="18" charset="0"/>
              </a:rPr>
              <a:t>m</a:t>
            </a:r>
            <a:r>
              <a:rPr lang="tr-TR" dirty="0" smtClean="0"/>
              <a:t>ı</a:t>
            </a:r>
            <a:endParaRPr lang="tr-TR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dirty="0" smtClean="0">
                <a:cs typeface="Times New Roman" pitchFamily="18" charset="0"/>
              </a:rPr>
              <a:t>-  Kiremit, tu</a:t>
            </a:r>
            <a:r>
              <a:rPr lang="tr-TR" dirty="0" smtClean="0"/>
              <a:t>ğ</a:t>
            </a:r>
            <a:r>
              <a:rPr lang="tr-TR" dirty="0" smtClean="0">
                <a:cs typeface="Times New Roman" pitchFamily="18" charset="0"/>
              </a:rPr>
              <a:t>la, balç</a:t>
            </a:r>
            <a:r>
              <a:rPr lang="tr-TR" dirty="0" smtClean="0"/>
              <a:t>ı</a:t>
            </a:r>
            <a:r>
              <a:rPr lang="tr-TR" dirty="0" smtClean="0">
                <a:cs typeface="Times New Roman" pitchFamily="18" charset="0"/>
              </a:rPr>
              <a:t>k üretimi..... 	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0"/>
          <p:cNvGraphicFramePr>
            <a:graphicFrameLocks noChangeAspect="1"/>
          </p:cNvGraphicFramePr>
          <p:nvPr/>
        </p:nvGraphicFramePr>
        <p:xfrm>
          <a:off x="228600" y="301625"/>
          <a:ext cx="8763000" cy="6099175"/>
        </p:xfrm>
        <a:graphic>
          <a:graphicData uri="http://schemas.openxmlformats.org/presentationml/2006/ole">
            <p:oleObj spid="_x0000_s28674" name="Bitmap Image" r:id="rId3" imgW="3885714" imgH="2704762" progId="PBrush">
              <p:embed/>
            </p:oleObj>
          </a:graphicData>
        </a:graphic>
      </p:graphicFrame>
      <p:sp>
        <p:nvSpPr>
          <p:cNvPr id="494595" name="Text Box 3"/>
          <p:cNvSpPr txBox="1">
            <a:spLocks noChangeArrowheads="1"/>
          </p:cNvSpPr>
          <p:nvPr/>
        </p:nvSpPr>
        <p:spPr bwMode="auto">
          <a:xfrm>
            <a:off x="260350" y="4419600"/>
            <a:ext cx="614045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tr-TR" sz="5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KÖMÜR İŞÇİSİ</a:t>
            </a:r>
          </a:p>
          <a:p>
            <a:pPr eaLnBrk="0" hangingPunct="0">
              <a:defRPr/>
            </a:pPr>
            <a:r>
              <a:rPr lang="tr-TR" sz="5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PNÖMOKONYOZU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tr-TR" sz="2800" dirty="0" smtClean="0">
                <a:latin typeface="Bookman Old Style" pitchFamily="18" charset="0"/>
              </a:rPr>
              <a:t>Kapsayıcı;</a:t>
            </a:r>
          </a:p>
          <a:p>
            <a:pPr lvl="1" algn="just"/>
            <a:r>
              <a:rPr lang="tr-TR" dirty="0" smtClean="0">
                <a:latin typeface="Bookman Old Style" pitchFamily="18" charset="0"/>
              </a:rPr>
              <a:t>Bütün işyerlerini</a:t>
            </a:r>
          </a:p>
          <a:p>
            <a:pPr lvl="1" algn="just"/>
            <a:r>
              <a:rPr lang="tr-TR" dirty="0" smtClean="0">
                <a:latin typeface="Bookman Old Style" pitchFamily="18" charset="0"/>
              </a:rPr>
              <a:t>Bütün çalışanları </a:t>
            </a:r>
          </a:p>
          <a:p>
            <a:pPr algn="just" eaLnBrk="1" hangingPunct="1"/>
            <a:r>
              <a:rPr lang="tr-TR" sz="2800" dirty="0" smtClean="0">
                <a:latin typeface="Bookman Old Style" pitchFamily="18" charset="0"/>
              </a:rPr>
              <a:t>Uygun</a:t>
            </a:r>
            <a:endParaRPr lang="en-US" sz="2800" dirty="0" smtClean="0">
              <a:latin typeface="Bookman Old Style" pitchFamily="18" charset="0"/>
            </a:endParaRPr>
          </a:p>
          <a:p>
            <a:pPr algn="just" eaLnBrk="1" hangingPunct="1"/>
            <a:r>
              <a:rPr lang="tr-TR" sz="2800" dirty="0" smtClean="0">
                <a:latin typeface="Bookman Old Style" pitchFamily="18" charset="0"/>
              </a:rPr>
              <a:t>Ulaşılabilir</a:t>
            </a:r>
            <a:endParaRPr lang="en-US" sz="2800" dirty="0" smtClean="0">
              <a:latin typeface="Bookman Old Style" pitchFamily="18" charset="0"/>
            </a:endParaRPr>
          </a:p>
          <a:p>
            <a:pPr algn="just" eaLnBrk="1" hangingPunct="1"/>
            <a:r>
              <a:rPr lang="tr-TR" sz="2800" dirty="0" smtClean="0">
                <a:latin typeface="Bookman Old Style" pitchFamily="18" charset="0"/>
              </a:rPr>
              <a:t>Koruyucu öncelikli</a:t>
            </a:r>
            <a:endParaRPr lang="en-US" sz="2800" dirty="0" smtClean="0">
              <a:latin typeface="Bookman Old Style" pitchFamily="18" charset="0"/>
            </a:endParaRPr>
          </a:p>
          <a:p>
            <a:pPr algn="just" eaLnBrk="1" hangingPunct="1"/>
            <a:r>
              <a:rPr lang="tr-TR" sz="2800" dirty="0" smtClean="0">
                <a:latin typeface="Bookman Old Style" pitchFamily="18" charset="0"/>
              </a:rPr>
              <a:t>İşveren tarafından</a:t>
            </a:r>
            <a:endParaRPr lang="en-US" sz="2800" dirty="0" smtClean="0">
              <a:latin typeface="Bookman Old Style" pitchFamily="18" charset="0"/>
            </a:endParaRPr>
          </a:p>
          <a:p>
            <a:pPr algn="just" eaLnBrk="1" hangingPunct="1"/>
            <a:r>
              <a:rPr lang="tr-TR" sz="2800" dirty="0" err="1" smtClean="0">
                <a:latin typeface="Bookman Old Style" pitchFamily="18" charset="0"/>
              </a:rPr>
              <a:t>Multidisipliner</a:t>
            </a:r>
            <a:endParaRPr lang="tr-TR" sz="2800" dirty="0" smtClean="0">
              <a:latin typeface="Bookman Old Style" pitchFamily="18" charset="0"/>
            </a:endParaRPr>
          </a:p>
          <a:p>
            <a:pPr algn="r" eaLnBrk="1" hangingPunct="1">
              <a:buNone/>
            </a:pPr>
            <a:r>
              <a:rPr lang="tr-TR" sz="2800" dirty="0" smtClean="0">
                <a:latin typeface="Bookman Old Style" pitchFamily="18" charset="0"/>
              </a:rPr>
              <a:t>OLMALIDIR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tr-TR" sz="3200" dirty="0" smtClean="0">
                <a:solidFill>
                  <a:schemeClr val="tx1"/>
                </a:solidFill>
                <a:latin typeface="Bookman Old Style" pitchFamily="18" charset="0"/>
              </a:rPr>
              <a:t>İş Sağlığı Hizmeti</a:t>
            </a:r>
            <a:br>
              <a:rPr lang="tr-TR" sz="3200" dirty="0" smtClean="0">
                <a:solidFill>
                  <a:schemeClr val="tx1"/>
                </a:solidFill>
                <a:latin typeface="Bookman Old Style" pitchFamily="18" charset="0"/>
              </a:rPr>
            </a:br>
            <a:endParaRPr lang="en-US" sz="2400" i="1" dirty="0" smtClean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Solunum ateşi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altLang="en-US" dirty="0" smtClean="0">
                <a:latin typeface="+mj-lt"/>
              </a:rPr>
              <a:t>Kendini sınırlayan grip benzeri hastalık</a:t>
            </a:r>
            <a:endParaRPr lang="en-US" altLang="en-US" dirty="0" smtClean="0">
              <a:latin typeface="+mj-lt"/>
            </a:endParaRPr>
          </a:p>
          <a:p>
            <a:r>
              <a:rPr lang="tr-TR" dirty="0" smtClean="0">
                <a:latin typeface="+mj-lt"/>
              </a:rPr>
              <a:t>Etkenin solunmasından 3-10 saat sonra ateş, titreme, </a:t>
            </a:r>
            <a:r>
              <a:rPr lang="tr-TR" dirty="0" err="1" smtClean="0">
                <a:latin typeface="+mj-lt"/>
              </a:rPr>
              <a:t>başağrısı</a:t>
            </a:r>
            <a:r>
              <a:rPr lang="tr-TR" dirty="0" smtClean="0">
                <a:latin typeface="+mj-lt"/>
              </a:rPr>
              <a:t>, kas ağrıları, kırgınlık, göğüste sıkıntı hissi, öksürük </a:t>
            </a:r>
          </a:p>
          <a:p>
            <a:r>
              <a:rPr lang="tr-TR" dirty="0" smtClean="0">
                <a:latin typeface="+mj-lt"/>
              </a:rPr>
              <a:t>1- 2 günde düzelir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Etkenler</a:t>
            </a:r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1295400" y="5214950"/>
            <a:ext cx="6705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chemeClr val="tx2"/>
                </a:solidFill>
              </a:rPr>
              <a:t>Yetersiz korunmanın göstergesi</a:t>
            </a:r>
          </a:p>
          <a:p>
            <a:r>
              <a:rPr lang="tr-TR" sz="2800" dirty="0" smtClean="0">
                <a:solidFill>
                  <a:schemeClr val="tx2"/>
                </a:solidFill>
              </a:rPr>
              <a:t>Daha ciddi sonuçların erken habercisi</a:t>
            </a:r>
            <a:endParaRPr lang="tr-TR" sz="2800" dirty="0">
              <a:solidFill>
                <a:schemeClr val="tx2"/>
              </a:solidFill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tr-TR" sz="2800" dirty="0" smtClean="0"/>
              <a:t>Metaller; </a:t>
            </a:r>
            <a:r>
              <a:rPr lang="tr-TR" sz="2800" dirty="0" err="1" smtClean="0"/>
              <a:t>Zn</a:t>
            </a:r>
            <a:r>
              <a:rPr lang="tr-TR" sz="2800" dirty="0" smtClean="0"/>
              <a:t>, </a:t>
            </a:r>
            <a:r>
              <a:rPr lang="tr-TR" sz="2800" dirty="0" err="1" smtClean="0"/>
              <a:t>Cu</a:t>
            </a:r>
            <a:r>
              <a:rPr lang="tr-TR" sz="2800" dirty="0" smtClean="0"/>
              <a:t>, </a:t>
            </a:r>
            <a:r>
              <a:rPr lang="tr-TR" sz="2800" dirty="0" err="1" smtClean="0"/>
              <a:t>Cd</a:t>
            </a:r>
            <a:r>
              <a:rPr lang="tr-TR" sz="2800" dirty="0" smtClean="0"/>
              <a:t>, </a:t>
            </a:r>
            <a:r>
              <a:rPr lang="tr-TR" sz="2800" dirty="0" err="1" smtClean="0"/>
              <a:t>Mn</a:t>
            </a:r>
            <a:r>
              <a:rPr lang="tr-TR" sz="2800" dirty="0" smtClean="0"/>
              <a:t> ve Al oksit</a:t>
            </a:r>
          </a:p>
          <a:p>
            <a:pPr fontAlgn="t"/>
            <a:r>
              <a:rPr lang="tr-TR" sz="2800" dirty="0" smtClean="0"/>
              <a:t>Polimerler</a:t>
            </a:r>
          </a:p>
          <a:p>
            <a:pPr fontAlgn="t"/>
            <a:r>
              <a:rPr lang="tr-TR" sz="2800" dirty="0" err="1" smtClean="0"/>
              <a:t>Kontamine</a:t>
            </a:r>
            <a:r>
              <a:rPr lang="tr-TR" sz="2800" dirty="0" smtClean="0"/>
              <a:t> su</a:t>
            </a:r>
          </a:p>
          <a:p>
            <a:pPr fontAlgn="t"/>
            <a:r>
              <a:rPr lang="tr-TR" sz="2800" dirty="0" smtClean="0"/>
              <a:t>Küflü saman, ot</a:t>
            </a:r>
          </a:p>
          <a:p>
            <a:pPr fontAlgn="t"/>
            <a:r>
              <a:rPr lang="tr-TR" sz="2800" dirty="0" smtClean="0"/>
              <a:t>Pamuk, kendir, kenevir tozu</a:t>
            </a:r>
          </a:p>
          <a:p>
            <a:pPr fontAlgn="t"/>
            <a:r>
              <a:rPr lang="tr-TR" sz="2800" dirty="0" smtClean="0"/>
              <a:t>Tahıl tozu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Aşırı duyarlılık </a:t>
            </a:r>
            <a:r>
              <a:rPr lang="tr-TR" dirty="0" err="1" smtClean="0"/>
              <a:t>pnömonileri</a:t>
            </a:r>
            <a:r>
              <a:rPr lang="tr-TR" dirty="0" smtClean="0"/>
              <a:t>- Nedenleri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799"/>
            <a:ext cx="7200800" cy="4493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60648"/>
            <a:ext cx="7543800" cy="638944"/>
          </a:xfrm>
        </p:spPr>
        <p:txBody>
          <a:bodyPr>
            <a:normAutofit/>
          </a:bodyPr>
          <a:lstStyle/>
          <a:p>
            <a:r>
              <a:rPr lang="tr-TR" sz="3200" dirty="0" smtClean="0"/>
              <a:t>Mesleki akciğer kanseri nedenleri</a:t>
            </a:r>
            <a:endParaRPr lang="tr-TR" sz="320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639762"/>
          </a:xfrm>
        </p:spPr>
        <p:txBody>
          <a:bodyPr/>
          <a:lstStyle/>
          <a:p>
            <a:r>
              <a:rPr lang="tr-TR" dirty="0" smtClean="0"/>
              <a:t>Etken maddeler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sz="half" idx="2"/>
          </p:nvPr>
        </p:nvSpPr>
        <p:spPr>
          <a:xfrm>
            <a:off x="457200" y="1764506"/>
            <a:ext cx="4040188" cy="509349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Arseni</a:t>
            </a:r>
            <a:r>
              <a:rPr lang="tr-TR" dirty="0" smtClean="0"/>
              <a:t>k</a:t>
            </a:r>
            <a:endParaRPr lang="tr-TR" b="1" dirty="0" smtClean="0"/>
          </a:p>
          <a:p>
            <a:r>
              <a:rPr lang="ru-RU" dirty="0" smtClean="0"/>
              <a:t>Asbest</a:t>
            </a:r>
            <a:endParaRPr lang="tr-TR" b="1" dirty="0" smtClean="0"/>
          </a:p>
          <a:p>
            <a:r>
              <a:rPr lang="ru-RU" dirty="0" smtClean="0"/>
              <a:t>Benzp</a:t>
            </a:r>
            <a:r>
              <a:rPr lang="tr-TR" dirty="0" smtClean="0"/>
              <a:t>i</a:t>
            </a:r>
            <a:r>
              <a:rPr lang="ru-RU" dirty="0" smtClean="0"/>
              <a:t>ren</a:t>
            </a:r>
            <a:endParaRPr lang="tr-TR" b="1" dirty="0" smtClean="0"/>
          </a:p>
          <a:p>
            <a:r>
              <a:rPr lang="ru-RU" dirty="0" smtClean="0"/>
              <a:t>Ber</a:t>
            </a:r>
            <a:r>
              <a:rPr lang="tr-TR" dirty="0" smtClean="0"/>
              <a:t>i</a:t>
            </a:r>
            <a:r>
              <a:rPr lang="ru-RU" dirty="0" smtClean="0"/>
              <a:t>l</a:t>
            </a:r>
            <a:r>
              <a:rPr lang="tr-TR" dirty="0" smtClean="0"/>
              <a:t>y</a:t>
            </a:r>
            <a:r>
              <a:rPr lang="ru-RU" dirty="0" smtClean="0"/>
              <a:t>um</a:t>
            </a:r>
            <a:endParaRPr lang="tr-TR" b="1" dirty="0" smtClean="0"/>
          </a:p>
          <a:p>
            <a:r>
              <a:rPr lang="tr-TR" dirty="0" smtClean="0"/>
              <a:t>K</a:t>
            </a:r>
            <a:r>
              <a:rPr lang="ru-RU" dirty="0" smtClean="0"/>
              <a:t>admi</a:t>
            </a:r>
            <a:r>
              <a:rPr lang="tr-TR" dirty="0" smtClean="0"/>
              <a:t>y</a:t>
            </a:r>
            <a:r>
              <a:rPr lang="ru-RU" dirty="0" smtClean="0"/>
              <a:t>um</a:t>
            </a:r>
            <a:endParaRPr lang="tr-TR" b="1" dirty="0" smtClean="0"/>
          </a:p>
          <a:p>
            <a:r>
              <a:rPr lang="tr-TR" dirty="0" smtClean="0"/>
              <a:t>K</a:t>
            </a:r>
            <a:r>
              <a:rPr lang="ru-RU" dirty="0" smtClean="0"/>
              <a:t>rom</a:t>
            </a:r>
            <a:endParaRPr lang="tr-TR" b="1" dirty="0" smtClean="0"/>
          </a:p>
          <a:p>
            <a:r>
              <a:rPr lang="ru-RU" dirty="0" smtClean="0"/>
              <a:t>Kömür katranı ve ziftleri</a:t>
            </a:r>
            <a:endParaRPr lang="tr-TR" dirty="0" smtClean="0"/>
          </a:p>
          <a:p>
            <a:r>
              <a:rPr lang="ru-RU" dirty="0" smtClean="0"/>
              <a:t>Dizel egzoz dumanları</a:t>
            </a:r>
            <a:endParaRPr lang="tr-TR" dirty="0" smtClean="0"/>
          </a:p>
          <a:p>
            <a:r>
              <a:rPr lang="tr-TR" dirty="0" err="1" smtClean="0"/>
              <a:t>İy</a:t>
            </a:r>
            <a:r>
              <a:rPr lang="ru-RU" dirty="0" smtClean="0"/>
              <a:t>oniz</a:t>
            </a:r>
            <a:r>
              <a:rPr lang="tr-TR" dirty="0" smtClean="0"/>
              <a:t>an </a:t>
            </a:r>
            <a:r>
              <a:rPr lang="tr-TR" dirty="0" err="1" smtClean="0"/>
              <a:t>radyayon</a:t>
            </a:r>
            <a:endParaRPr lang="tr-TR" b="1" dirty="0" smtClean="0"/>
          </a:p>
          <a:p>
            <a:r>
              <a:rPr lang="ru-RU" dirty="0" smtClean="0"/>
              <a:t>Mineral </a:t>
            </a:r>
            <a:r>
              <a:rPr lang="tr-TR" dirty="0" smtClean="0"/>
              <a:t>yağlar</a:t>
            </a:r>
            <a:endParaRPr lang="tr-TR" b="1" dirty="0" smtClean="0"/>
          </a:p>
          <a:p>
            <a:r>
              <a:rPr lang="ru-RU" dirty="0" smtClean="0"/>
              <a:t>Nikel</a:t>
            </a:r>
            <a:endParaRPr lang="tr-TR" b="1" dirty="0" smtClean="0"/>
          </a:p>
          <a:p>
            <a:r>
              <a:rPr lang="ru-RU" dirty="0" smtClean="0"/>
              <a:t>Radon</a:t>
            </a:r>
            <a:endParaRPr lang="tr-TR" b="1" dirty="0" smtClean="0"/>
          </a:p>
          <a:p>
            <a:r>
              <a:rPr lang="ru-RU" dirty="0" smtClean="0"/>
              <a:t>Sili</a:t>
            </a:r>
            <a:r>
              <a:rPr lang="tr-TR" dirty="0" smtClean="0"/>
              <a:t>k</a:t>
            </a:r>
            <a:r>
              <a:rPr lang="ru-RU" dirty="0" smtClean="0"/>
              <a:t>a (</a:t>
            </a:r>
            <a:r>
              <a:rPr lang="tr-TR" dirty="0" smtClean="0"/>
              <a:t>kristal</a:t>
            </a:r>
            <a:r>
              <a:rPr lang="ru-RU" dirty="0" smtClean="0"/>
              <a:t>)</a:t>
            </a:r>
            <a:endParaRPr lang="tr-TR" b="1" dirty="0" smtClean="0"/>
          </a:p>
          <a:p>
            <a:r>
              <a:rPr lang="tr-TR" dirty="0" smtClean="0"/>
              <a:t>Güçlü organik asit dumanları(sülfürik asit içeren)</a:t>
            </a:r>
            <a:endParaRPr lang="tr-TR" b="1" dirty="0" smtClean="0"/>
          </a:p>
        </p:txBody>
      </p:sp>
      <p:sp>
        <p:nvSpPr>
          <p:cNvPr id="6" name="5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639762"/>
          </a:xfrm>
        </p:spPr>
        <p:txBody>
          <a:bodyPr/>
          <a:lstStyle/>
          <a:p>
            <a:r>
              <a:rPr lang="tr-TR" dirty="0" smtClean="0"/>
              <a:t>Riskli iş ve meslekler</a:t>
            </a:r>
            <a:endParaRPr lang="tr-TR" dirty="0"/>
          </a:p>
        </p:txBody>
      </p:sp>
      <p:sp>
        <p:nvSpPr>
          <p:cNvPr id="7" name="6 İçerik Yer Tutucusu"/>
          <p:cNvSpPr>
            <a:spLocks noGrp="1"/>
          </p:cNvSpPr>
          <p:nvPr>
            <p:ph sz="quarter" idx="4"/>
          </p:nvPr>
        </p:nvSpPr>
        <p:spPr>
          <a:xfrm>
            <a:off x="4645025" y="1764506"/>
            <a:ext cx="4041775" cy="395128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Alumin</a:t>
            </a:r>
            <a:r>
              <a:rPr lang="tr-TR" dirty="0" smtClean="0"/>
              <a:t>y</a:t>
            </a:r>
            <a:r>
              <a:rPr lang="ru-RU" dirty="0" smtClean="0"/>
              <a:t>um </a:t>
            </a:r>
            <a:r>
              <a:rPr lang="tr-TR" dirty="0" smtClean="0"/>
              <a:t>üretimi</a:t>
            </a:r>
          </a:p>
          <a:p>
            <a:r>
              <a:rPr lang="ru-RU" dirty="0" smtClean="0"/>
              <a:t>Asfalt işçileri</a:t>
            </a:r>
            <a:endParaRPr lang="tr-TR" dirty="0" smtClean="0"/>
          </a:p>
          <a:p>
            <a:r>
              <a:rPr lang="ru-RU" dirty="0" smtClean="0"/>
              <a:t>Koktan havagazı elde etme</a:t>
            </a:r>
            <a:endParaRPr lang="tr-TR" dirty="0" smtClean="0"/>
          </a:p>
          <a:p>
            <a:r>
              <a:rPr lang="ru-RU" dirty="0" smtClean="0"/>
              <a:t>Bakır eritme</a:t>
            </a:r>
            <a:endParaRPr lang="tr-TR" dirty="0" smtClean="0"/>
          </a:p>
          <a:p>
            <a:r>
              <a:rPr lang="ru-RU" dirty="0" smtClean="0"/>
              <a:t>Hematit  madenciliği(yeraltı)-radon </a:t>
            </a:r>
            <a:endParaRPr lang="tr-TR" dirty="0" smtClean="0"/>
          </a:p>
          <a:p>
            <a:r>
              <a:rPr lang="ru-RU" dirty="0" smtClean="0"/>
              <a:t>Demir çelik üretimi</a:t>
            </a:r>
            <a:endParaRPr lang="tr-TR" dirty="0" smtClean="0"/>
          </a:p>
          <a:p>
            <a:r>
              <a:rPr lang="ru-RU" dirty="0" smtClean="0"/>
              <a:t>Boyacılık</a:t>
            </a:r>
            <a:endParaRPr lang="tr-TR" dirty="0" smtClean="0"/>
          </a:p>
          <a:p>
            <a:r>
              <a:rPr lang="ru-RU" dirty="0" smtClean="0"/>
              <a:t>Çatı yapımı</a:t>
            </a:r>
            <a:endParaRPr lang="tr-TR" dirty="0" smtClean="0"/>
          </a:p>
          <a:p>
            <a:r>
              <a:rPr lang="ru-RU" dirty="0" smtClean="0"/>
              <a:t>Uranyum madenciliği</a:t>
            </a:r>
            <a:endParaRPr lang="tr-TR" dirty="0" smtClean="0"/>
          </a:p>
          <a:p>
            <a:r>
              <a:rPr lang="ru-RU" dirty="0" smtClean="0"/>
              <a:t>Kok üretimi</a:t>
            </a:r>
            <a:endParaRPr lang="tr-TR" dirty="0" smtClean="0"/>
          </a:p>
          <a:p>
            <a:r>
              <a:rPr lang="ru-RU" dirty="0" smtClean="0"/>
              <a:t>Nikel arıtma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9650" y="260350"/>
            <a:ext cx="7448550" cy="647700"/>
          </a:xfrm>
          <a:noFill/>
        </p:spPr>
        <p:txBody>
          <a:bodyPr>
            <a:noAutofit/>
          </a:bodyPr>
          <a:lstStyle/>
          <a:p>
            <a:r>
              <a:rPr lang="tr-TR" sz="4000" dirty="0" err="1" smtClean="0">
                <a:solidFill>
                  <a:schemeClr val="tx2"/>
                </a:solidFill>
                <a:latin typeface="Book Antiqua" pitchFamily="18" charset="0"/>
              </a:rPr>
              <a:t>Ensefalopatiler</a:t>
            </a:r>
            <a:endParaRPr lang="tr-TR" sz="4000" dirty="0" smtClean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25603" name="Rectangle 3" descr="Kırtasiye"/>
          <p:cNvSpPr>
            <a:spLocks noGrp="1" noChangeArrowheads="1"/>
          </p:cNvSpPr>
          <p:nvPr>
            <p:ph idx="1"/>
          </p:nvPr>
        </p:nvSpPr>
        <p:spPr>
          <a:xfrm>
            <a:off x="990600" y="1273175"/>
            <a:ext cx="7542213" cy="4824413"/>
          </a:xfrm>
          <a:noFill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 smtClean="0">
                <a:solidFill>
                  <a:schemeClr val="tx1"/>
                </a:solidFill>
                <a:latin typeface="Book Antiqua" pitchFamily="18" charset="0"/>
              </a:rPr>
              <a:t>Kurşun buharları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 err="1" smtClean="0">
                <a:latin typeface="Book Antiqua" pitchFamily="18" charset="0"/>
              </a:rPr>
              <a:t>K</a:t>
            </a:r>
            <a:r>
              <a:rPr lang="tr-TR" sz="2800" dirty="0" err="1" smtClean="0">
                <a:solidFill>
                  <a:schemeClr val="tx1"/>
                </a:solidFill>
                <a:latin typeface="Book Antiqua" pitchFamily="18" charset="0"/>
              </a:rPr>
              <a:t>arbonmonoksit</a:t>
            </a:r>
            <a:endParaRPr lang="tr-TR" sz="28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 smtClean="0">
                <a:latin typeface="Book Antiqua" pitchFamily="18" charset="0"/>
              </a:rPr>
              <a:t>K</a:t>
            </a:r>
            <a:r>
              <a:rPr lang="tr-TR" sz="2800" dirty="0" smtClean="0">
                <a:solidFill>
                  <a:schemeClr val="tx1"/>
                </a:solidFill>
                <a:latin typeface="Book Antiqua" pitchFamily="18" charset="0"/>
              </a:rPr>
              <a:t>lorlu çözücüler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 err="1" smtClean="0">
                <a:latin typeface="Book Antiqua" pitchFamily="18" charset="0"/>
              </a:rPr>
              <a:t>İ</a:t>
            </a:r>
            <a:r>
              <a:rPr lang="tr-TR" sz="2800" dirty="0" err="1" smtClean="0">
                <a:solidFill>
                  <a:schemeClr val="tx1"/>
                </a:solidFill>
                <a:latin typeface="Book Antiqua" pitchFamily="18" charset="0"/>
              </a:rPr>
              <a:t>yonizan</a:t>
            </a:r>
            <a:r>
              <a:rPr lang="tr-TR" sz="2800" dirty="0" smtClean="0">
                <a:solidFill>
                  <a:schemeClr val="tx1"/>
                </a:solidFill>
                <a:latin typeface="Book Antiqua" pitchFamily="18" charset="0"/>
              </a:rPr>
              <a:t> ışınlar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 smtClean="0">
                <a:solidFill>
                  <a:schemeClr val="tx1"/>
                </a:solidFill>
                <a:latin typeface="Book Antiqua" pitchFamily="18" charset="0"/>
              </a:rPr>
              <a:t>Yükseklik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 smtClean="0">
                <a:latin typeface="Book Antiqua" pitchFamily="18" charset="0"/>
              </a:rPr>
              <a:t>D</a:t>
            </a:r>
            <a:r>
              <a:rPr lang="tr-TR" sz="2800" dirty="0" smtClean="0">
                <a:solidFill>
                  <a:schemeClr val="tx1"/>
                </a:solidFill>
                <a:latin typeface="Book Antiqua" pitchFamily="18" charset="0"/>
              </a:rPr>
              <a:t>erinlik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 smtClean="0">
                <a:latin typeface="Book Antiqua" pitchFamily="18" charset="0"/>
              </a:rPr>
              <a:t>B</a:t>
            </a:r>
            <a:r>
              <a:rPr lang="tr-TR" sz="2800" dirty="0" smtClean="0">
                <a:solidFill>
                  <a:schemeClr val="tx1"/>
                </a:solidFill>
                <a:latin typeface="Book Antiqua" pitchFamily="18" charset="0"/>
              </a:rPr>
              <a:t>akteri ve virüsler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r-TR" sz="2800" dirty="0" smtClean="0">
                <a:solidFill>
                  <a:schemeClr val="tx1"/>
                </a:solidFill>
                <a:latin typeface="Book Antiqua" pitchFamily="18" charset="0"/>
              </a:rPr>
              <a:t>	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r-TR" sz="2800" dirty="0" smtClean="0">
                <a:solidFill>
                  <a:schemeClr val="tx1"/>
                </a:solidFill>
                <a:latin typeface="Book Antiqua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941388"/>
            <a:ext cx="7498080" cy="1143000"/>
          </a:xfrm>
        </p:spPr>
        <p:txBody>
          <a:bodyPr/>
          <a:lstStyle/>
          <a:p>
            <a:r>
              <a:rPr lang="tr-TR" dirty="0" smtClean="0">
                <a:latin typeface="Book Antiqua" pitchFamily="18" charset="0"/>
              </a:rPr>
              <a:t>Örnekler</a:t>
            </a:r>
            <a:endParaRPr lang="tr-TR" dirty="0"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2000250"/>
            <a:ext cx="7498080" cy="4800600"/>
          </a:xfrm>
        </p:spPr>
        <p:txBody>
          <a:bodyPr/>
          <a:lstStyle/>
          <a:p>
            <a:r>
              <a:rPr lang="tr-TR" dirty="0" smtClean="0">
                <a:latin typeface="Book Antiqua" pitchFamily="18" charset="0"/>
              </a:rPr>
              <a:t>Hipertansiyon</a:t>
            </a:r>
          </a:p>
          <a:p>
            <a:r>
              <a:rPr lang="tr-TR" dirty="0" smtClean="0">
                <a:latin typeface="Book Antiqua" pitchFamily="18" charset="0"/>
              </a:rPr>
              <a:t>Koroner damar hastalığı</a:t>
            </a:r>
          </a:p>
          <a:p>
            <a:r>
              <a:rPr lang="tr-TR" dirty="0" smtClean="0">
                <a:latin typeface="Book Antiqua" pitchFamily="18" charset="0"/>
              </a:rPr>
              <a:t>Ülser</a:t>
            </a:r>
          </a:p>
          <a:p>
            <a:r>
              <a:rPr lang="tr-TR" dirty="0" smtClean="0">
                <a:latin typeface="Book Antiqua" pitchFamily="18" charset="0"/>
              </a:rPr>
              <a:t>Kronik Akciğer hastalıkları</a:t>
            </a:r>
          </a:p>
          <a:p>
            <a:r>
              <a:rPr lang="tr-TR" dirty="0" smtClean="0">
                <a:latin typeface="Book Antiqua" pitchFamily="18" charset="0"/>
              </a:rPr>
              <a:t>Hareket sistemi hastalıkları</a:t>
            </a:r>
          </a:p>
          <a:p>
            <a:r>
              <a:rPr lang="tr-TR" dirty="0" smtClean="0">
                <a:latin typeface="Book Antiqua" pitchFamily="18" charset="0"/>
              </a:rPr>
              <a:t>Psikolojik hastalıklar</a:t>
            </a:r>
            <a:endParaRPr lang="tr-TR" dirty="0">
              <a:latin typeface="Book Antiqua" pitchFamily="18" charset="0"/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489710" y="0"/>
            <a:ext cx="7406640" cy="147218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İŞLE İLGİLİ HASTALIKLAR</a:t>
            </a:r>
            <a:endParaRPr kumimoji="0" lang="tr-TR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latin typeface="Book Antiqua" pitchFamily="18" charset="0"/>
              </a:rPr>
              <a:t>Hipertansiyon(HT)</a:t>
            </a:r>
            <a:br>
              <a:rPr lang="tr-TR" dirty="0" smtClean="0">
                <a:latin typeface="Book Antiqua" pitchFamily="18" charset="0"/>
              </a:rPr>
            </a:br>
            <a:r>
              <a:rPr lang="tr-TR" sz="4400" dirty="0" smtClean="0">
                <a:latin typeface="Book Antiqua" pitchFamily="18" charset="0"/>
              </a:rPr>
              <a:t> </a:t>
            </a:r>
            <a:r>
              <a:rPr lang="tr-TR" sz="4000" dirty="0" smtClean="0">
                <a:latin typeface="Book Antiqua" pitchFamily="18" charset="0"/>
              </a:rPr>
              <a:t>İşle ilişkili risk faktörleri</a:t>
            </a:r>
            <a:endParaRPr lang="tr-TR" dirty="0"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lvl="1"/>
            <a:r>
              <a:rPr lang="tr-TR" dirty="0" smtClean="0">
                <a:latin typeface="Book Antiqua" pitchFamily="18" charset="0"/>
              </a:rPr>
              <a:t>Kurşun</a:t>
            </a:r>
          </a:p>
          <a:p>
            <a:pPr lvl="1"/>
            <a:r>
              <a:rPr lang="tr-TR" dirty="0" smtClean="0">
                <a:latin typeface="Book Antiqua" pitchFamily="18" charset="0"/>
              </a:rPr>
              <a:t>Kadmiyum</a:t>
            </a:r>
          </a:p>
          <a:p>
            <a:pPr lvl="1">
              <a:defRPr/>
            </a:pPr>
            <a:r>
              <a:rPr lang="tr-TR" dirty="0" err="1" smtClean="0">
                <a:latin typeface="Book Antiqua" pitchFamily="18" charset="0"/>
              </a:rPr>
              <a:t>Karbondisülfür</a:t>
            </a:r>
            <a:endParaRPr lang="tr-TR" dirty="0" smtClean="0">
              <a:latin typeface="Book Antiqua" pitchFamily="18" charset="0"/>
            </a:endParaRPr>
          </a:p>
          <a:p>
            <a:pPr lvl="1">
              <a:defRPr/>
            </a:pPr>
            <a:r>
              <a:rPr lang="tr-TR" dirty="0" smtClean="0">
                <a:latin typeface="Book Antiqua" pitchFamily="18" charset="0"/>
              </a:rPr>
              <a:t>İş stresi</a:t>
            </a:r>
          </a:p>
          <a:p>
            <a:pPr lvl="1">
              <a:defRPr/>
            </a:pPr>
            <a:r>
              <a:rPr lang="tr-TR" dirty="0" smtClean="0">
                <a:latin typeface="Book Antiqua" pitchFamily="18" charset="0"/>
              </a:rPr>
              <a:t>Fiziksel aktivite düzeyi</a:t>
            </a:r>
          </a:p>
          <a:p>
            <a:pPr lvl="1"/>
            <a:r>
              <a:rPr lang="tr-TR" dirty="0" smtClean="0">
                <a:latin typeface="Book Antiqua" pitchFamily="18" charset="0"/>
              </a:rPr>
              <a:t>Gürültü</a:t>
            </a:r>
          </a:p>
          <a:p>
            <a:endParaRPr lang="tr-TR" dirty="0" smtClean="0">
              <a:latin typeface="Book Antiqua" pitchFamily="18" charset="0"/>
            </a:endParaRPr>
          </a:p>
          <a:p>
            <a:endParaRPr lang="tr-TR" dirty="0">
              <a:latin typeface="Book Antiqua" pitchFamily="18" charset="0"/>
            </a:endParaRPr>
          </a:p>
          <a:p>
            <a:pPr lvl="1"/>
            <a:endParaRPr lang="tr-TR" dirty="0" smtClean="0">
              <a:latin typeface="Book Antiqua" pitchFamily="18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400" dirty="0" smtClean="0">
                <a:latin typeface="Book Antiqua" pitchFamily="18" charset="0"/>
              </a:rPr>
              <a:t>Koroner Damar Hastalığı</a:t>
            </a:r>
            <a:br>
              <a:rPr lang="tr-TR" sz="4400" dirty="0" smtClean="0">
                <a:latin typeface="Book Antiqua" pitchFamily="18" charset="0"/>
              </a:rPr>
            </a:br>
            <a:r>
              <a:rPr lang="tr-TR" sz="4000" b="0" dirty="0" smtClean="0">
                <a:latin typeface="Book Antiqua" pitchFamily="18" charset="0"/>
              </a:rPr>
              <a:t>İşle ilişkili risk faktörleri</a:t>
            </a:r>
            <a:endParaRPr lang="tr-TR" dirty="0"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tr-TR" sz="1800" dirty="0" smtClean="0">
                <a:latin typeface="Book Antiqua" pitchFamily="18" charset="0"/>
              </a:rPr>
              <a:t>Aşırı  iş yükü</a:t>
            </a:r>
          </a:p>
          <a:p>
            <a:r>
              <a:rPr lang="tr-TR" sz="1800" dirty="0" err="1" smtClean="0">
                <a:latin typeface="Book Antiqua" pitchFamily="18" charset="0"/>
              </a:rPr>
              <a:t>Psikososyal</a:t>
            </a:r>
            <a:r>
              <a:rPr lang="tr-TR" sz="1800" dirty="0" smtClean="0">
                <a:latin typeface="Book Antiqua" pitchFamily="18" charset="0"/>
              </a:rPr>
              <a:t> stres</a:t>
            </a:r>
          </a:p>
          <a:p>
            <a:r>
              <a:rPr lang="tr-TR" sz="1800" dirty="0" err="1" smtClean="0">
                <a:latin typeface="Book Antiqua" pitchFamily="18" charset="0"/>
              </a:rPr>
              <a:t>Sedanter</a:t>
            </a:r>
            <a:r>
              <a:rPr lang="tr-TR" sz="1800" dirty="0" smtClean="0">
                <a:latin typeface="Book Antiqua" pitchFamily="18" charset="0"/>
              </a:rPr>
              <a:t> iş</a:t>
            </a:r>
          </a:p>
          <a:p>
            <a:pPr marL="393192" marR="0" indent="-27432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tr-TR" sz="1800" dirty="0" smtClean="0">
                <a:solidFill>
                  <a:schemeClr val="tx1"/>
                </a:solidFill>
                <a:latin typeface="Book Antiqua" pitchFamily="18" charset="0"/>
              </a:rPr>
              <a:t>Gece çalışması</a:t>
            </a:r>
          </a:p>
          <a:p>
            <a:r>
              <a:rPr lang="tr-TR" sz="1800" dirty="0" smtClean="0">
                <a:latin typeface="Book Antiqua" pitchFamily="18" charset="0"/>
              </a:rPr>
              <a:t>Gürültü</a:t>
            </a:r>
          </a:p>
          <a:p>
            <a:r>
              <a:rPr lang="tr-TR" sz="1800" dirty="0" smtClean="0">
                <a:latin typeface="Book Antiqua" pitchFamily="18" charset="0"/>
              </a:rPr>
              <a:t>Sıcak-soğuk</a:t>
            </a:r>
          </a:p>
          <a:p>
            <a:r>
              <a:rPr lang="tr-TR" sz="1800" dirty="0" smtClean="0">
                <a:solidFill>
                  <a:schemeClr val="tx1"/>
                </a:solidFill>
                <a:latin typeface="Book Antiqua" pitchFamily="18" charset="0"/>
              </a:rPr>
              <a:t>Hava kirliliği</a:t>
            </a:r>
          </a:p>
          <a:p>
            <a:r>
              <a:rPr lang="tr-TR" sz="1800" dirty="0" smtClean="0">
                <a:solidFill>
                  <a:schemeClr val="tx1"/>
                </a:solidFill>
                <a:latin typeface="Book Antiqua" pitchFamily="18" charset="0"/>
              </a:rPr>
              <a:t>Pasif sigara içimi</a:t>
            </a:r>
          </a:p>
          <a:p>
            <a:r>
              <a:rPr lang="tr-TR" sz="2000" dirty="0" smtClean="0">
                <a:latin typeface="Book Antiqua" pitchFamily="18" charset="0"/>
              </a:rPr>
              <a:t>Karbon </a:t>
            </a:r>
            <a:r>
              <a:rPr lang="tr-TR" sz="2000" dirty="0" err="1" smtClean="0">
                <a:latin typeface="Book Antiqua" pitchFamily="18" charset="0"/>
              </a:rPr>
              <a:t>disülfür</a:t>
            </a:r>
            <a:endParaRPr lang="tr-TR" sz="2000" dirty="0" smtClean="0">
              <a:latin typeface="Book Antiqua" pitchFamily="18" charset="0"/>
            </a:endParaRPr>
          </a:p>
          <a:p>
            <a:r>
              <a:rPr lang="tr-TR" sz="2000" dirty="0" smtClean="0">
                <a:latin typeface="Book Antiqua" pitchFamily="18" charset="0"/>
              </a:rPr>
              <a:t>Karbon monoksit</a:t>
            </a:r>
          </a:p>
          <a:p>
            <a:r>
              <a:rPr lang="tr-TR" sz="2000" dirty="0" smtClean="0">
                <a:latin typeface="Book Antiqua" pitchFamily="18" charset="0"/>
              </a:rPr>
              <a:t>Nitrat esterleri </a:t>
            </a:r>
          </a:p>
          <a:p>
            <a:pPr lvl="1"/>
            <a:endParaRPr lang="tr-TR" sz="1800" dirty="0">
              <a:latin typeface="Book Antiqua" pitchFamily="18" charset="0"/>
            </a:endParaRPr>
          </a:p>
        </p:txBody>
      </p:sp>
      <p:sp>
        <p:nvSpPr>
          <p:cNvPr id="10" name="2 İçerik Yer Tutucusu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tr-TR" sz="1900" dirty="0" err="1" smtClean="0">
                <a:latin typeface="Book Antiqua" pitchFamily="18" charset="0"/>
              </a:rPr>
              <a:t>Solventler</a:t>
            </a:r>
            <a:endParaRPr lang="tr-TR" sz="1900" dirty="0" smtClean="0">
              <a:latin typeface="Book Antiqua" pitchFamily="18" charset="0"/>
            </a:endParaRPr>
          </a:p>
          <a:p>
            <a:r>
              <a:rPr lang="tr-TR" sz="1900" dirty="0" smtClean="0">
                <a:latin typeface="Book Antiqua" pitchFamily="18" charset="0"/>
              </a:rPr>
              <a:t>Benzen</a:t>
            </a:r>
          </a:p>
          <a:p>
            <a:r>
              <a:rPr lang="tr-TR" sz="1900" dirty="0" err="1" smtClean="0">
                <a:latin typeface="Book Antiqua" pitchFamily="18" charset="0"/>
              </a:rPr>
              <a:t>Trikloretilen</a:t>
            </a:r>
            <a:endParaRPr lang="tr-TR" sz="1900" dirty="0" smtClean="0">
              <a:latin typeface="Book Antiqua" pitchFamily="18" charset="0"/>
            </a:endParaRPr>
          </a:p>
          <a:p>
            <a:r>
              <a:rPr lang="tr-TR" sz="1900" dirty="0" smtClean="0">
                <a:latin typeface="Book Antiqua" pitchFamily="18" charset="0"/>
              </a:rPr>
              <a:t>Kloroform</a:t>
            </a:r>
          </a:p>
          <a:p>
            <a:r>
              <a:rPr kumimoji="0" lang="tr-TR" sz="1900" kern="1200" dirty="0" err="1" smtClean="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rPr>
              <a:t>Metilklorür</a:t>
            </a:r>
            <a:endParaRPr kumimoji="0" lang="tr-TR" sz="1900" kern="1200" dirty="0" smtClean="0">
              <a:solidFill>
                <a:schemeClr val="tx1"/>
              </a:solidFill>
              <a:latin typeface="Book Antiqua" pitchFamily="18" charset="0"/>
              <a:ea typeface="+mn-ea"/>
              <a:cs typeface="+mn-cs"/>
            </a:endParaRPr>
          </a:p>
          <a:p>
            <a:r>
              <a:rPr lang="tr-TR" sz="1900" dirty="0" err="1" smtClean="0">
                <a:latin typeface="Book Antiqua" pitchFamily="18" charset="0"/>
              </a:rPr>
              <a:t>Florokarbonlar</a:t>
            </a:r>
            <a:endParaRPr lang="tr-TR" sz="1900" dirty="0" smtClean="0">
              <a:latin typeface="Book Antiqua" pitchFamily="18" charset="0"/>
            </a:endParaRPr>
          </a:p>
          <a:p>
            <a:pPr marL="393192" marR="0" indent="-27432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tr-TR" sz="1900" dirty="0" smtClean="0">
                <a:solidFill>
                  <a:schemeClr val="tx1"/>
                </a:solidFill>
                <a:latin typeface="Book Antiqua" pitchFamily="18" charset="0"/>
              </a:rPr>
              <a:t>Organik yanma ürünleri</a:t>
            </a:r>
          </a:p>
          <a:p>
            <a:r>
              <a:rPr lang="tr-TR" sz="1900" dirty="0" smtClean="0">
                <a:latin typeface="Book Antiqua" pitchFamily="18" charset="0"/>
              </a:rPr>
              <a:t>Kurşun</a:t>
            </a:r>
          </a:p>
          <a:p>
            <a:r>
              <a:rPr lang="tr-TR" sz="1900" dirty="0" err="1" smtClean="0">
                <a:latin typeface="Book Antiqua" pitchFamily="18" charset="0"/>
              </a:rPr>
              <a:t>Civa</a:t>
            </a:r>
            <a:endParaRPr lang="tr-TR" sz="1900" dirty="0" smtClean="0">
              <a:latin typeface="Book Antiqua" pitchFamily="18" charset="0"/>
            </a:endParaRPr>
          </a:p>
          <a:p>
            <a:r>
              <a:rPr lang="tr-TR" sz="1900" dirty="0" smtClean="0">
                <a:latin typeface="Book Antiqua" pitchFamily="18" charset="0"/>
              </a:rPr>
              <a:t>Kobalt</a:t>
            </a:r>
          </a:p>
          <a:p>
            <a:r>
              <a:rPr lang="tr-TR" sz="1900" dirty="0" smtClean="0">
                <a:latin typeface="Book Antiqua" pitchFamily="18" charset="0"/>
              </a:rPr>
              <a:t>Arsenik</a:t>
            </a:r>
          </a:p>
          <a:p>
            <a:r>
              <a:rPr lang="tr-TR" sz="1900" dirty="0" smtClean="0">
                <a:latin typeface="Book Antiqua" pitchFamily="18" charset="0"/>
              </a:rPr>
              <a:t>Antimon</a:t>
            </a:r>
          </a:p>
          <a:p>
            <a:endParaRPr lang="tr-TR" sz="2000" dirty="0">
              <a:latin typeface="Book Antiqua" pitchFamily="18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tx2"/>
                </a:solidFill>
                <a:latin typeface="Book Antiqua" pitchFamily="18" charset="0"/>
              </a:rPr>
              <a:t>Gürültü-KVS</a:t>
            </a:r>
            <a:endParaRPr lang="tr-TR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noFill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tx1"/>
                </a:solidFill>
                <a:latin typeface="Book Antiqua" pitchFamily="18" charset="0"/>
              </a:rPr>
              <a:t>Özellikle gece saatlerinde trafik ve havaalanı gürültüsüne uzun süre maruz kalanlarda hipertansiyon riski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tx1"/>
                </a:solidFill>
                <a:latin typeface="Book Antiqua" pitchFamily="18" charset="0"/>
              </a:rPr>
              <a:t>Sürekli gürültüye maruz kalanlarda enfarktüs riski </a:t>
            </a:r>
            <a:endParaRPr lang="tr-TR" dirty="0">
              <a:solidFill>
                <a:schemeClr val="tx1"/>
              </a:solidFill>
              <a:latin typeface="Book Antiqua" pitchFamily="18" charset="0"/>
            </a:endParaRPr>
          </a:p>
        </p:txBody>
      </p:sp>
      <p:cxnSp>
        <p:nvCxnSpPr>
          <p:cNvPr id="5" name="4 Düz Ok Bağlayıcısı"/>
          <p:cNvCxnSpPr/>
          <p:nvPr/>
        </p:nvCxnSpPr>
        <p:spPr>
          <a:xfrm rot="5400000" flipH="1" flipV="1">
            <a:off x="8505825" y="2657475"/>
            <a:ext cx="36195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Düz Ok Bağlayıcısı"/>
          <p:cNvCxnSpPr/>
          <p:nvPr/>
        </p:nvCxnSpPr>
        <p:spPr>
          <a:xfrm rot="5400000" flipH="1" flipV="1">
            <a:off x="4486275" y="4314825"/>
            <a:ext cx="36195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400" dirty="0" err="1" smtClean="0">
                <a:latin typeface="Book Antiqua" pitchFamily="18" charset="0"/>
              </a:rPr>
              <a:t>Peptik</a:t>
            </a:r>
            <a:r>
              <a:rPr lang="tr-TR" sz="4400" dirty="0" smtClean="0">
                <a:latin typeface="Book Antiqua" pitchFamily="18" charset="0"/>
              </a:rPr>
              <a:t> ülser</a:t>
            </a:r>
            <a:r>
              <a:rPr lang="tr-TR" dirty="0" smtClean="0">
                <a:latin typeface="Book Antiqua" pitchFamily="18" charset="0"/>
              </a:rPr>
              <a:t/>
            </a:r>
            <a:br>
              <a:rPr lang="tr-TR" dirty="0" smtClean="0">
                <a:latin typeface="Book Antiqua" pitchFamily="18" charset="0"/>
              </a:rPr>
            </a:br>
            <a:r>
              <a:rPr lang="tr-TR" sz="4000" dirty="0" smtClean="0">
                <a:latin typeface="Book Antiqua" pitchFamily="18" charset="0"/>
              </a:rPr>
              <a:t>İşle ilişkili risk faktörleri</a:t>
            </a:r>
            <a:endParaRPr lang="tr-TR" dirty="0"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2152650"/>
            <a:ext cx="3657600" cy="466344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tr-TR" sz="2000" dirty="0" smtClean="0">
                <a:latin typeface="Book Antiqua" pitchFamily="18" charset="0"/>
              </a:rPr>
              <a:t>Ailesel yatkınlık</a:t>
            </a:r>
          </a:p>
          <a:p>
            <a:r>
              <a:rPr lang="tr-TR" sz="2000" dirty="0" smtClean="0">
                <a:latin typeface="Book Antiqua" pitchFamily="18" charset="0"/>
              </a:rPr>
              <a:t>İlaçlar</a:t>
            </a:r>
          </a:p>
          <a:p>
            <a:r>
              <a:rPr lang="tr-TR" sz="2000" dirty="0" smtClean="0">
                <a:latin typeface="Book Antiqua" pitchFamily="18" charset="0"/>
              </a:rPr>
              <a:t>Sigara</a:t>
            </a:r>
          </a:p>
          <a:p>
            <a:r>
              <a:rPr lang="tr-TR" sz="2000" dirty="0" smtClean="0">
                <a:latin typeface="Book Antiqua" pitchFamily="18" charset="0"/>
              </a:rPr>
              <a:t>Hastalıklar</a:t>
            </a:r>
          </a:p>
          <a:p>
            <a:r>
              <a:rPr lang="tr-TR" sz="2000" dirty="0" smtClean="0">
                <a:latin typeface="Book Antiqua" pitchFamily="18" charset="0"/>
              </a:rPr>
              <a:t>Cerrahi</a:t>
            </a:r>
          </a:p>
          <a:p>
            <a:r>
              <a:rPr lang="tr-TR" sz="2000" dirty="0" smtClean="0">
                <a:latin typeface="Book Antiqua" pitchFamily="18" charset="0"/>
              </a:rPr>
              <a:t>Kişilik yapısı</a:t>
            </a:r>
          </a:p>
          <a:p>
            <a:r>
              <a:rPr lang="tr-TR" sz="2000" dirty="0" err="1" smtClean="0">
                <a:latin typeface="Book Antiqua" pitchFamily="18" charset="0"/>
              </a:rPr>
              <a:t>Helikobakter</a:t>
            </a:r>
            <a:r>
              <a:rPr lang="tr-TR" sz="2000" dirty="0" smtClean="0">
                <a:latin typeface="Book Antiqua" pitchFamily="18" charset="0"/>
              </a:rPr>
              <a:t> </a:t>
            </a:r>
            <a:endParaRPr lang="tr-TR" dirty="0">
              <a:latin typeface="Book Antiqua" pitchFamily="18" charset="0"/>
            </a:endParaRPr>
          </a:p>
        </p:txBody>
      </p:sp>
      <p:sp>
        <p:nvSpPr>
          <p:cNvPr id="10" name="2 İçerik Yer Tutucusu"/>
          <p:cNvSpPr>
            <a:spLocks noGrp="1"/>
          </p:cNvSpPr>
          <p:nvPr>
            <p:ph sz="half" idx="2"/>
          </p:nvPr>
        </p:nvSpPr>
        <p:spPr>
          <a:xfrm>
            <a:off x="5276088" y="2152650"/>
            <a:ext cx="3657600" cy="466344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tr-TR" sz="2000" dirty="0" smtClean="0">
                <a:latin typeface="Book Antiqua" pitchFamily="18" charset="0"/>
              </a:rPr>
              <a:t>Aşırı sorumluluk</a:t>
            </a:r>
          </a:p>
          <a:p>
            <a:r>
              <a:rPr lang="tr-TR" sz="2000" dirty="0" smtClean="0">
                <a:latin typeface="Book Antiqua" pitchFamily="18" charset="0"/>
              </a:rPr>
              <a:t>Düzensiz vardiya</a:t>
            </a:r>
          </a:p>
          <a:p>
            <a:r>
              <a:rPr lang="tr-TR" sz="2000" dirty="0" smtClean="0">
                <a:latin typeface="Book Antiqua" pitchFamily="18" charset="0"/>
              </a:rPr>
              <a:t>İş stresi</a:t>
            </a:r>
          </a:p>
          <a:p>
            <a:r>
              <a:rPr lang="tr-TR" sz="2000" dirty="0" err="1" smtClean="0">
                <a:latin typeface="Book Antiqua" pitchFamily="18" charset="0"/>
              </a:rPr>
              <a:t>İrritan</a:t>
            </a:r>
            <a:r>
              <a:rPr lang="tr-TR" sz="2000" dirty="0" smtClean="0">
                <a:latin typeface="Book Antiqua" pitchFamily="18" charset="0"/>
              </a:rPr>
              <a:t> gazlar; </a:t>
            </a:r>
            <a:r>
              <a:rPr lang="tr-TR" sz="2000" dirty="0" err="1" smtClean="0">
                <a:latin typeface="Book Antiqua" pitchFamily="18" charset="0"/>
              </a:rPr>
              <a:t>inhalasyonla</a:t>
            </a:r>
            <a:r>
              <a:rPr lang="tr-TR" sz="2000" dirty="0" smtClean="0">
                <a:latin typeface="Book Antiqua" pitchFamily="18" charset="0"/>
              </a:rPr>
              <a:t> alınıp balgamda eriyip yutularak</a:t>
            </a:r>
            <a:endParaRPr lang="tr-TR" sz="2000" dirty="0">
              <a:latin typeface="Book Antiqua" pitchFamily="18" charset="0"/>
            </a:endParaRPr>
          </a:p>
        </p:txBody>
      </p:sp>
      <p:sp>
        <p:nvSpPr>
          <p:cNvPr id="11" name="10 Metin Yer Tutucusu"/>
          <p:cNvSpPr>
            <a:spLocks noGrp="1"/>
          </p:cNvSpPr>
          <p:nvPr>
            <p:ph type="body" idx="4294967295"/>
          </p:nvPr>
        </p:nvSpPr>
        <p:spPr>
          <a:xfrm>
            <a:off x="1409700" y="1490663"/>
            <a:ext cx="4022725" cy="6397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b="0" dirty="0" smtClean="0">
                <a:latin typeface="Book Antiqua" pitchFamily="18" charset="0"/>
              </a:rPr>
              <a:t>Risk faktörleri</a:t>
            </a:r>
            <a:endParaRPr lang="tr-TR" sz="2800" b="0" dirty="0">
              <a:latin typeface="Book Antiqua" pitchFamily="18" charset="0"/>
            </a:endParaRPr>
          </a:p>
        </p:txBody>
      </p:sp>
      <p:sp>
        <p:nvSpPr>
          <p:cNvPr id="6" name="10 Metin Yer Tutucusu"/>
          <p:cNvSpPr>
            <a:spLocks noGrp="1"/>
          </p:cNvSpPr>
          <p:nvPr>
            <p:ph type="body" idx="4294967295"/>
          </p:nvPr>
        </p:nvSpPr>
        <p:spPr>
          <a:xfrm>
            <a:off x="5103813" y="1576388"/>
            <a:ext cx="4040187" cy="6397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b="0" dirty="0" smtClean="0">
                <a:latin typeface="Book Antiqua" pitchFamily="18" charset="0"/>
              </a:rPr>
              <a:t>İşle ilgili</a:t>
            </a:r>
            <a:endParaRPr lang="tr-TR" sz="2800" b="0" dirty="0">
              <a:latin typeface="Book Antiqua" pitchFamily="18" charset="0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chemeClr val="tx2"/>
                </a:solidFill>
                <a:latin typeface="Book Antiqua" pitchFamily="18" charset="0"/>
              </a:rPr>
              <a:t>Mesleki risk faktörleri</a:t>
            </a:r>
            <a:endParaRPr lang="tr-TR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1106904" y="1981200"/>
            <a:ext cx="7569551" cy="4114800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latin typeface="Book Antiqua" pitchFamily="18" charset="0"/>
              </a:rPr>
              <a:t>Kimyasal risk faktörleri	100000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  <a:latin typeface="Book Antiqua" pitchFamily="18" charset="0"/>
              </a:rPr>
              <a:t>Kanserojenler			400</a:t>
            </a:r>
          </a:p>
          <a:p>
            <a:r>
              <a:rPr lang="tr-TR" dirty="0" smtClean="0">
                <a:solidFill>
                  <a:schemeClr val="tx1"/>
                </a:solidFill>
                <a:latin typeface="Book Antiqua" pitchFamily="18" charset="0"/>
              </a:rPr>
              <a:t>Biyolojik risk faktörleri		200</a:t>
            </a:r>
          </a:p>
          <a:p>
            <a:r>
              <a:rPr lang="tr-TR" dirty="0" smtClean="0">
                <a:solidFill>
                  <a:schemeClr val="tx1"/>
                </a:solidFill>
                <a:latin typeface="Book Antiqua" pitchFamily="18" charset="0"/>
              </a:rPr>
              <a:t>Fiziksel risk faktörleri		50</a:t>
            </a:r>
          </a:p>
          <a:p>
            <a:r>
              <a:rPr lang="tr-TR" dirty="0" smtClean="0">
                <a:solidFill>
                  <a:schemeClr val="tx1"/>
                </a:solidFill>
                <a:latin typeface="Book Antiqua" pitchFamily="18" charset="0"/>
              </a:rPr>
              <a:t>Ergonomik nedenler		20</a:t>
            </a:r>
          </a:p>
          <a:p>
            <a:r>
              <a:rPr lang="tr-TR" dirty="0" err="1" smtClean="0">
                <a:solidFill>
                  <a:schemeClr val="tx1"/>
                </a:solidFill>
                <a:latin typeface="Book Antiqua" pitchFamily="18" charset="0"/>
              </a:rPr>
              <a:t>Allerjenler</a:t>
            </a:r>
            <a:r>
              <a:rPr lang="tr-TR" dirty="0" smtClean="0">
                <a:solidFill>
                  <a:schemeClr val="tx1"/>
                </a:solidFill>
                <a:latin typeface="Book Antiqua" pitchFamily="18" charset="0"/>
              </a:rPr>
              <a:t>				3000</a:t>
            </a:r>
            <a:endParaRPr lang="tr-TR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tr-TR" dirty="0" smtClean="0">
                <a:solidFill>
                  <a:schemeClr val="tx2"/>
                </a:solidFill>
                <a:latin typeface="Book Antiqua" pitchFamily="18" charset="0"/>
              </a:rPr>
              <a:t>İşle ilgili </a:t>
            </a:r>
            <a:r>
              <a:rPr lang="tr-TR" dirty="0" smtClean="0">
                <a:latin typeface="Book Antiqua" pitchFamily="18" charset="0"/>
              </a:rPr>
              <a:t>Hareket sistemi hastalıkları-Risk faktörleri</a:t>
            </a:r>
            <a:endParaRPr lang="tr-TR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1562100"/>
            <a:ext cx="7498080" cy="4800600"/>
          </a:xfrm>
          <a:noFill/>
        </p:spPr>
        <p:txBody>
          <a:bodyPr rtlCol="0">
            <a:normAutofit/>
          </a:bodyPr>
          <a:lstStyle/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tx1"/>
                </a:solidFill>
                <a:latin typeface="Book Antiqua" pitchFamily="18" charset="0"/>
              </a:rPr>
              <a:t>Düşük sıcaklık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tx1"/>
                </a:solidFill>
                <a:latin typeface="Book Antiqua" pitchFamily="18" charset="0"/>
              </a:rPr>
              <a:t>Basınç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tx1"/>
                </a:solidFill>
                <a:latin typeface="Book Antiqua" pitchFamily="18" charset="0"/>
              </a:rPr>
              <a:t>Yüksek güç uygulanması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tx1"/>
                </a:solidFill>
                <a:latin typeface="Book Antiqua" pitchFamily="18" charset="0"/>
              </a:rPr>
              <a:t>Mekanik stres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tx1"/>
                </a:solidFill>
                <a:latin typeface="Book Antiqua" pitchFamily="18" charset="0"/>
              </a:rPr>
              <a:t>İş temposu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>
                <a:solidFill>
                  <a:schemeClr val="tx1"/>
                </a:solidFill>
                <a:latin typeface="Book Antiqua" pitchFamily="18" charset="0"/>
              </a:rPr>
              <a:t>Postür</a:t>
            </a:r>
            <a:endParaRPr lang="tr-TR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tx1"/>
                </a:solidFill>
                <a:latin typeface="Book Antiqua" pitchFamily="18" charset="0"/>
              </a:rPr>
              <a:t>Hareketin şiddeti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tx1"/>
                </a:solidFill>
                <a:latin typeface="Book Antiqua" pitchFamily="18" charset="0"/>
              </a:rPr>
              <a:t>Vibrasyon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tx1"/>
                </a:solidFill>
                <a:latin typeface="Book Antiqua" pitchFamily="18" charset="0"/>
              </a:rPr>
              <a:t>…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333499" y="1773238"/>
            <a:ext cx="7364413" cy="24479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tr-TR" dirty="0" smtClean="0"/>
              <a:t>Boyun, sırt ağrıları,el ağrıları gibi kas iskelet hastalıklarının gelişiminde fiziksel ve </a:t>
            </a:r>
            <a:r>
              <a:rPr lang="tr-TR" dirty="0" err="1" smtClean="0"/>
              <a:t>psikososyal</a:t>
            </a:r>
            <a:r>
              <a:rPr lang="tr-TR" dirty="0" smtClean="0"/>
              <a:t> faktörlerin birlikteliği, </a:t>
            </a:r>
            <a:r>
              <a:rPr lang="tr-TR" dirty="0" err="1" smtClean="0"/>
              <a:t>herbirinin</a:t>
            </a:r>
            <a:r>
              <a:rPr lang="tr-TR" dirty="0" smtClean="0"/>
              <a:t> bağımsız etkisinden daha fazla etkilidir. </a:t>
            </a:r>
          </a:p>
          <a:p>
            <a:pPr>
              <a:defRPr/>
            </a:pPr>
            <a:endParaRPr lang="tr-TR" dirty="0" smtClean="0"/>
          </a:p>
          <a:p>
            <a:pPr>
              <a:defRPr/>
            </a:pPr>
            <a:endParaRPr lang="tr-TR" dirty="0" smtClean="0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0664" cy="11430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tr-TR" dirty="0" smtClean="0">
                <a:solidFill>
                  <a:schemeClr val="bg1"/>
                </a:solidFill>
                <a:latin typeface="Book Antiqua" pitchFamily="18" charset="0"/>
              </a:rPr>
              <a:t>İş</a:t>
            </a:r>
            <a:r>
              <a:rPr lang="tr-TR" dirty="0" smtClean="0">
                <a:latin typeface="Book Antiqua" pitchFamily="18" charset="0"/>
              </a:rPr>
              <a:t> </a:t>
            </a:r>
            <a:r>
              <a:rPr lang="tr-TR" dirty="0" smtClean="0">
                <a:solidFill>
                  <a:schemeClr val="bg1"/>
                </a:solidFill>
                <a:latin typeface="Book Antiqua" pitchFamily="18" charset="0"/>
              </a:rPr>
              <a:t>stresi</a:t>
            </a:r>
            <a:endParaRPr lang="tr-TR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2890664" cy="452596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tr-TR" b="1" dirty="0" smtClean="0">
                <a:latin typeface="Book Antiqua" pitchFamily="18" charset="0"/>
              </a:rPr>
              <a:t>NEDENLERİ</a:t>
            </a:r>
          </a:p>
          <a:p>
            <a:r>
              <a:rPr lang="tr-TR" dirty="0" smtClean="0">
                <a:latin typeface="Book Antiqua" pitchFamily="18" charset="0"/>
              </a:rPr>
              <a:t>Fazla mesai</a:t>
            </a:r>
          </a:p>
          <a:p>
            <a:r>
              <a:rPr lang="tr-TR" dirty="0" smtClean="0">
                <a:latin typeface="Book Antiqua" pitchFamily="18" charset="0"/>
              </a:rPr>
              <a:t>Vardiya düzeni</a:t>
            </a:r>
          </a:p>
          <a:p>
            <a:r>
              <a:rPr lang="tr-TR" dirty="0" smtClean="0">
                <a:latin typeface="Book Antiqua" pitchFamily="18" charset="0"/>
              </a:rPr>
              <a:t>İş yoğunluğu</a:t>
            </a:r>
          </a:p>
          <a:p>
            <a:r>
              <a:rPr lang="tr-TR" dirty="0" smtClean="0">
                <a:latin typeface="Book Antiqua" pitchFamily="18" charset="0"/>
              </a:rPr>
              <a:t>Aşırı sorumluluk</a:t>
            </a:r>
          </a:p>
          <a:p>
            <a:r>
              <a:rPr lang="tr-TR" dirty="0" smtClean="0">
                <a:latin typeface="Book Antiqua" pitchFamily="18" charset="0"/>
              </a:rPr>
              <a:t>Yanlış iş seçimi</a:t>
            </a:r>
          </a:p>
          <a:p>
            <a:r>
              <a:rPr lang="tr-TR" dirty="0" smtClean="0">
                <a:latin typeface="Book Antiqua" pitchFamily="18" charset="0"/>
              </a:rPr>
              <a:t>Kötü iş ilişkileri</a:t>
            </a:r>
          </a:p>
          <a:p>
            <a:r>
              <a:rPr lang="tr-TR" dirty="0" smtClean="0">
                <a:latin typeface="Book Antiqua" pitchFamily="18" charset="0"/>
              </a:rPr>
              <a:t>İşte tatminsizlik</a:t>
            </a:r>
          </a:p>
          <a:p>
            <a:r>
              <a:rPr lang="tr-TR" dirty="0" smtClean="0">
                <a:latin typeface="Book Antiqua" pitchFamily="18" charset="0"/>
              </a:rPr>
              <a:t>Kötü görev tanımı</a:t>
            </a:r>
          </a:p>
          <a:p>
            <a:r>
              <a:rPr lang="tr-TR" dirty="0" smtClean="0">
                <a:latin typeface="Book Antiqua" pitchFamily="18" charset="0"/>
              </a:rPr>
              <a:t>Yönetim hataları</a:t>
            </a:r>
          </a:p>
          <a:p>
            <a:r>
              <a:rPr lang="tr-TR" dirty="0" smtClean="0">
                <a:latin typeface="Book Antiqua" pitchFamily="18" charset="0"/>
              </a:rPr>
              <a:t>İşsizlik korkusu</a:t>
            </a:r>
          </a:p>
          <a:p>
            <a:r>
              <a:rPr lang="tr-TR" dirty="0" smtClean="0">
                <a:latin typeface="Book Antiqua" pitchFamily="18" charset="0"/>
              </a:rPr>
              <a:t>Fiziksel koşullar</a:t>
            </a:r>
          </a:p>
          <a:p>
            <a:r>
              <a:rPr lang="tr-TR" dirty="0" smtClean="0">
                <a:latin typeface="Book Antiqua" pitchFamily="18" charset="0"/>
              </a:rPr>
              <a:t>…..</a:t>
            </a:r>
            <a:br>
              <a:rPr lang="tr-TR" dirty="0" smtClean="0">
                <a:latin typeface="Book Antiqua" pitchFamily="18" charset="0"/>
              </a:rPr>
            </a:br>
            <a:endParaRPr lang="tr-TR" dirty="0" smtClean="0">
              <a:latin typeface="Book Antiqua" pitchFamily="18" charset="0"/>
            </a:endParaRPr>
          </a:p>
          <a:p>
            <a:endParaRPr lang="tr-TR" dirty="0" smtClean="0">
              <a:latin typeface="Book Antiqua" pitchFamily="18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5976664" y="381000"/>
            <a:ext cx="3167336" cy="64017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tr-TR" sz="1600" dirty="0" smtClean="0"/>
          </a:p>
          <a:p>
            <a:pPr lvl="1">
              <a:buFont typeface="Wingdings" pitchFamily="2" charset="2"/>
              <a:buChar char="ü"/>
            </a:pPr>
            <a:r>
              <a:rPr lang="tr-TR" sz="1400" dirty="0" smtClean="0"/>
              <a:t>Dikkatsizlik </a:t>
            </a:r>
          </a:p>
          <a:p>
            <a:pPr lvl="1">
              <a:buFont typeface="Wingdings" pitchFamily="2" charset="2"/>
              <a:buChar char="ü"/>
            </a:pPr>
            <a:r>
              <a:rPr lang="tr-TR" sz="1400" dirty="0" smtClean="0"/>
              <a:t>Öfke</a:t>
            </a:r>
          </a:p>
          <a:p>
            <a:pPr lvl="1">
              <a:buFont typeface="Wingdings" pitchFamily="2" charset="2"/>
              <a:buChar char="ü"/>
            </a:pPr>
            <a:r>
              <a:rPr lang="tr-TR" sz="1400" dirty="0" smtClean="0"/>
              <a:t>Sosyal izolasyon </a:t>
            </a:r>
          </a:p>
          <a:p>
            <a:pPr lvl="1">
              <a:buFont typeface="Wingdings" pitchFamily="2" charset="2"/>
              <a:buChar char="ü"/>
            </a:pPr>
            <a:r>
              <a:rPr lang="tr-TR" sz="1400" dirty="0" smtClean="0"/>
              <a:t>Unutkanlık</a:t>
            </a:r>
          </a:p>
          <a:p>
            <a:pPr lvl="1">
              <a:buFont typeface="Wingdings" pitchFamily="2" charset="2"/>
              <a:buChar char="ü"/>
            </a:pPr>
            <a:r>
              <a:rPr lang="tr-TR" sz="1400" dirty="0" smtClean="0"/>
              <a:t>Korku</a:t>
            </a:r>
          </a:p>
          <a:p>
            <a:pPr lvl="1">
              <a:buFont typeface="Wingdings" pitchFamily="2" charset="2"/>
              <a:buChar char="ü"/>
            </a:pPr>
            <a:r>
              <a:rPr lang="tr-TR" sz="1400" dirty="0" smtClean="0"/>
              <a:t>Endişe</a:t>
            </a:r>
          </a:p>
          <a:p>
            <a:pPr lvl="1">
              <a:buFont typeface="Wingdings" pitchFamily="2" charset="2"/>
              <a:buChar char="ü"/>
            </a:pPr>
            <a:r>
              <a:rPr lang="tr-TR" sz="1400" dirty="0" smtClean="0"/>
              <a:t>Panik</a:t>
            </a:r>
          </a:p>
          <a:p>
            <a:pPr lvl="1">
              <a:buFont typeface="Wingdings" pitchFamily="2" charset="2"/>
              <a:buChar char="ü"/>
            </a:pPr>
            <a:r>
              <a:rPr lang="tr-TR" sz="1400" dirty="0" smtClean="0"/>
              <a:t>Ağlama</a:t>
            </a:r>
          </a:p>
          <a:p>
            <a:pPr lvl="1">
              <a:buFont typeface="Wingdings" pitchFamily="2" charset="2"/>
              <a:buChar char="ü"/>
            </a:pPr>
            <a:r>
              <a:rPr lang="tr-TR" sz="1400" dirty="0" smtClean="0"/>
              <a:t>Suçluluk duygusu</a:t>
            </a:r>
          </a:p>
          <a:p>
            <a:pPr lvl="1">
              <a:buFont typeface="Wingdings" pitchFamily="2" charset="2"/>
              <a:buChar char="ü"/>
            </a:pPr>
            <a:r>
              <a:rPr lang="tr-TR" sz="1400" dirty="0" smtClean="0"/>
              <a:t>Ajitasyon</a:t>
            </a:r>
          </a:p>
          <a:p>
            <a:pPr lvl="1">
              <a:buFont typeface="Wingdings" pitchFamily="2" charset="2"/>
              <a:buChar char="ü"/>
            </a:pPr>
            <a:r>
              <a:rPr lang="tr-TR" sz="1400" dirty="0" smtClean="0"/>
              <a:t>Depresyon</a:t>
            </a:r>
          </a:p>
          <a:p>
            <a:pPr lvl="1">
              <a:buFont typeface="Wingdings" pitchFamily="2" charset="2"/>
              <a:buChar char="ü"/>
            </a:pPr>
            <a:r>
              <a:rPr lang="tr-TR" sz="1400" dirty="0" smtClean="0"/>
              <a:t>Uykusuzluk</a:t>
            </a:r>
          </a:p>
          <a:p>
            <a:pPr lvl="1">
              <a:buFont typeface="Wingdings" pitchFamily="2" charset="2"/>
              <a:buChar char="ü"/>
            </a:pPr>
            <a:r>
              <a:rPr lang="tr-TR" sz="1400" dirty="0" smtClean="0"/>
              <a:t>Aşırı uyuma</a:t>
            </a:r>
          </a:p>
          <a:p>
            <a:pPr lvl="1">
              <a:buFont typeface="Wingdings" pitchFamily="2" charset="2"/>
              <a:buChar char="ü"/>
            </a:pPr>
            <a:r>
              <a:rPr lang="tr-TR" sz="1400" dirty="0" smtClean="0"/>
              <a:t>Kabuslar</a:t>
            </a:r>
          </a:p>
          <a:p>
            <a:pPr lvl="1">
              <a:buFont typeface="Wingdings" pitchFamily="2" charset="2"/>
              <a:buChar char="ü"/>
            </a:pPr>
            <a:r>
              <a:rPr lang="tr-TR" sz="1400" dirty="0" smtClean="0"/>
              <a:t>İştahsızlık</a:t>
            </a:r>
          </a:p>
          <a:p>
            <a:pPr lvl="1">
              <a:buFont typeface="Wingdings" pitchFamily="2" charset="2"/>
              <a:buChar char="ü"/>
            </a:pPr>
            <a:r>
              <a:rPr lang="tr-TR" sz="1400" dirty="0" smtClean="0"/>
              <a:t>Aşırı yeme-şişmanlık</a:t>
            </a:r>
          </a:p>
          <a:p>
            <a:pPr lvl="1">
              <a:buFont typeface="Wingdings" pitchFamily="2" charset="2"/>
              <a:buChar char="ü"/>
            </a:pPr>
            <a:r>
              <a:rPr lang="tr-TR" sz="1400" dirty="0" smtClean="0"/>
              <a:t>Sindirim bozuklukları</a:t>
            </a:r>
          </a:p>
          <a:p>
            <a:pPr lvl="1">
              <a:buFont typeface="Wingdings" pitchFamily="2" charset="2"/>
              <a:buChar char="ü"/>
            </a:pPr>
            <a:r>
              <a:rPr lang="tr-TR" sz="1400" dirty="0" smtClean="0"/>
              <a:t>Baş ağrısı</a:t>
            </a:r>
          </a:p>
          <a:p>
            <a:pPr lvl="1">
              <a:buFont typeface="Wingdings" pitchFamily="2" charset="2"/>
              <a:buChar char="ü"/>
            </a:pPr>
            <a:r>
              <a:rPr lang="tr-TR" sz="1400" dirty="0" smtClean="0"/>
              <a:t>Baş dönmesi </a:t>
            </a:r>
          </a:p>
          <a:p>
            <a:pPr lvl="1">
              <a:buFont typeface="Wingdings" pitchFamily="2" charset="2"/>
              <a:buChar char="ü"/>
            </a:pPr>
            <a:r>
              <a:rPr lang="tr-TR" sz="1400" dirty="0" smtClean="0"/>
              <a:t>Göğüs ağrıları</a:t>
            </a:r>
          </a:p>
          <a:p>
            <a:pPr lvl="1">
              <a:buFont typeface="Wingdings" pitchFamily="2" charset="2"/>
              <a:buChar char="ü"/>
            </a:pPr>
            <a:r>
              <a:rPr lang="tr-TR" sz="1400" dirty="0" smtClean="0"/>
              <a:t>Kas gerginliği</a:t>
            </a:r>
          </a:p>
          <a:p>
            <a:pPr lvl="1">
              <a:buFont typeface="Wingdings" pitchFamily="2" charset="2"/>
              <a:buChar char="ü"/>
            </a:pPr>
            <a:r>
              <a:rPr lang="tr-TR" sz="1400" dirty="0" smtClean="0"/>
              <a:t>Kas ağrıları </a:t>
            </a:r>
          </a:p>
          <a:p>
            <a:pPr lvl="1">
              <a:buFont typeface="Wingdings" pitchFamily="2" charset="2"/>
              <a:buChar char="ü"/>
            </a:pPr>
            <a:r>
              <a:rPr lang="tr-TR" sz="1400" dirty="0" smtClean="0"/>
              <a:t>İshal </a:t>
            </a:r>
          </a:p>
          <a:p>
            <a:pPr lvl="1">
              <a:buFont typeface="Wingdings" pitchFamily="2" charset="2"/>
              <a:buChar char="ü"/>
            </a:pPr>
            <a:r>
              <a:rPr lang="tr-TR" sz="1400" dirty="0" smtClean="0"/>
              <a:t>Ülser</a:t>
            </a:r>
          </a:p>
          <a:p>
            <a:pPr lvl="1">
              <a:buFont typeface="Wingdings" pitchFamily="2" charset="2"/>
              <a:buChar char="ü"/>
            </a:pPr>
            <a:r>
              <a:rPr lang="tr-TR" sz="1400" dirty="0" smtClean="0"/>
              <a:t>Çarpıntı</a:t>
            </a:r>
          </a:p>
          <a:p>
            <a:pPr lvl="1">
              <a:buFont typeface="Wingdings" pitchFamily="2" charset="2"/>
              <a:buChar char="ü"/>
            </a:pPr>
            <a:r>
              <a:rPr lang="tr-TR" sz="1400" dirty="0" smtClean="0"/>
              <a:t>HT, DM, KVS </a:t>
            </a:r>
            <a:r>
              <a:rPr lang="tr-TR" sz="1400" dirty="0" err="1" smtClean="0"/>
              <a:t>hast</a:t>
            </a:r>
            <a:endParaRPr lang="tr-TR" sz="1400" dirty="0" smtClean="0"/>
          </a:p>
          <a:p>
            <a:pPr lvl="1">
              <a:buFont typeface="Wingdings" pitchFamily="2" charset="2"/>
              <a:buChar char="ü"/>
            </a:pPr>
            <a:r>
              <a:rPr lang="tr-TR" sz="1400" dirty="0" smtClean="0"/>
              <a:t>Sigara, alkol, ilaç bağımlılığı</a:t>
            </a:r>
          </a:p>
          <a:p>
            <a:pPr algn="r"/>
            <a:endParaRPr lang="tr-TR" sz="1600" dirty="0"/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3491880" y="1680593"/>
            <a:ext cx="1800200" cy="74029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Alarm</a:t>
            </a:r>
          </a:p>
        </p:txBody>
      </p:sp>
      <p:sp>
        <p:nvSpPr>
          <p:cNvPr id="9" name="2 İçerik Yer Tutucusu"/>
          <p:cNvSpPr txBox="1">
            <a:spLocks/>
          </p:cNvSpPr>
          <p:nvPr/>
        </p:nvSpPr>
        <p:spPr>
          <a:xfrm>
            <a:off x="3419872" y="3284984"/>
            <a:ext cx="1872208" cy="7920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Direnme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2 İçerik Yer Tutucusu"/>
          <p:cNvSpPr txBox="1">
            <a:spLocks/>
          </p:cNvSpPr>
          <p:nvPr/>
        </p:nvSpPr>
        <p:spPr>
          <a:xfrm>
            <a:off x="3419872" y="5157192"/>
            <a:ext cx="1872208" cy="7200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Tükenme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Yukarı Bükülü Ok"/>
          <p:cNvSpPr/>
          <p:nvPr/>
        </p:nvSpPr>
        <p:spPr>
          <a:xfrm rot="10800000" flipH="1">
            <a:off x="3419872" y="836712"/>
            <a:ext cx="1224136" cy="64807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Aşağı Ok"/>
          <p:cNvSpPr/>
          <p:nvPr/>
        </p:nvSpPr>
        <p:spPr>
          <a:xfrm>
            <a:off x="4355976" y="4293096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Aşağı Ok"/>
          <p:cNvSpPr/>
          <p:nvPr/>
        </p:nvSpPr>
        <p:spPr>
          <a:xfrm>
            <a:off x="4355976" y="2492896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Sağ Ayraç"/>
          <p:cNvSpPr/>
          <p:nvPr/>
        </p:nvSpPr>
        <p:spPr>
          <a:xfrm>
            <a:off x="5364088" y="1412776"/>
            <a:ext cx="720080" cy="48245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sz="4000" b="1" dirty="0"/>
          </a:p>
        </p:txBody>
      </p:sp>
      <p:sp>
        <p:nvSpPr>
          <p:cNvPr id="15" name="14 Sağ Ayraç"/>
          <p:cNvSpPr/>
          <p:nvPr/>
        </p:nvSpPr>
        <p:spPr>
          <a:xfrm>
            <a:off x="11334750" y="628650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9650" y="260350"/>
            <a:ext cx="7448550" cy="6477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tr-TR" sz="3600" dirty="0" smtClean="0">
                <a:solidFill>
                  <a:schemeClr val="tx2"/>
                </a:solidFill>
                <a:latin typeface="Book Antiqua" pitchFamily="18" charset="0"/>
              </a:rPr>
              <a:t>Travma sonrası stres sendromu</a:t>
            </a:r>
          </a:p>
        </p:txBody>
      </p:sp>
      <p:sp>
        <p:nvSpPr>
          <p:cNvPr id="32771" name="Rectangle 3" descr="Parşömen"/>
          <p:cNvSpPr>
            <a:spLocks noGrp="1" noChangeArrowheads="1"/>
          </p:cNvSpPr>
          <p:nvPr>
            <p:ph idx="1"/>
          </p:nvPr>
        </p:nvSpPr>
        <p:spPr>
          <a:xfrm>
            <a:off x="971549" y="1268413"/>
            <a:ext cx="7561263" cy="4897437"/>
          </a:xfrm>
          <a:noFill/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tr-TR" sz="2800" dirty="0" smtClean="0">
                <a:solidFill>
                  <a:schemeClr val="tx1"/>
                </a:solidFill>
                <a:latin typeface="Book Antiqua" pitchFamily="18" charset="0"/>
              </a:rPr>
              <a:t>Olağan dışı, beklenmedik,  genellikle yaşamı tehdit eden, yaralanma ya da ölümle sonuçlanmış, sıklıkla şiddet de içeren ve kişide korku, dehşet ve çaresizlik yaratan bir olay (iş kazası, saldırı vb.) </a:t>
            </a:r>
          </a:p>
          <a:p>
            <a:pPr>
              <a:defRPr/>
            </a:pPr>
            <a:r>
              <a:rPr lang="tr-TR" sz="2800" dirty="0" smtClean="0">
                <a:solidFill>
                  <a:schemeClr val="tx1"/>
                </a:solidFill>
                <a:latin typeface="Book Antiqua" pitchFamily="18" charset="0"/>
              </a:rPr>
              <a:t>donup kalma</a:t>
            </a:r>
          </a:p>
          <a:p>
            <a:pPr>
              <a:defRPr/>
            </a:pPr>
            <a:r>
              <a:rPr lang="tr-TR" sz="2800" dirty="0" smtClean="0">
                <a:solidFill>
                  <a:schemeClr val="tx1"/>
                </a:solidFill>
                <a:latin typeface="Book Antiqua" pitchFamily="18" charset="0"/>
              </a:rPr>
              <a:t>psikolojik ve sosyal geri çekilme</a:t>
            </a:r>
          </a:p>
          <a:p>
            <a:pPr>
              <a:defRPr/>
            </a:pPr>
            <a:r>
              <a:rPr lang="tr-TR" sz="2800" dirty="0" smtClean="0">
                <a:solidFill>
                  <a:schemeClr val="tx1"/>
                </a:solidFill>
                <a:latin typeface="Book Antiqua" pitchFamily="18" charset="0"/>
              </a:rPr>
              <a:t>başta öfke atakları olmak üzere duyguları denetleme güçlüğü </a:t>
            </a:r>
          </a:p>
          <a:p>
            <a:pPr>
              <a:defRPr/>
            </a:pPr>
            <a:r>
              <a:rPr lang="tr-TR" sz="2800" dirty="0" smtClean="0">
                <a:solidFill>
                  <a:schemeClr val="tx1"/>
                </a:solidFill>
                <a:latin typeface="Book Antiqua" pitchFamily="18" charset="0"/>
              </a:rPr>
              <a:t>yaşanan olayı veya durumu yeniden yaşama 	  	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60350"/>
            <a:ext cx="7391400" cy="6477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tr-TR" sz="3600" dirty="0" smtClean="0">
                <a:solidFill>
                  <a:schemeClr val="tx2"/>
                </a:solidFill>
                <a:latin typeface="Book Antiqua" pitchFamily="18" charset="0"/>
              </a:rPr>
              <a:t>Tükenmişlik sendromu</a:t>
            </a:r>
          </a:p>
        </p:txBody>
      </p:sp>
      <p:sp>
        <p:nvSpPr>
          <p:cNvPr id="33795" name="Rectangle 3" descr="Parşömen"/>
          <p:cNvSpPr>
            <a:spLocks noGrp="1" noChangeArrowheads="1"/>
          </p:cNvSpPr>
          <p:nvPr>
            <p:ph idx="1"/>
          </p:nvPr>
        </p:nvSpPr>
        <p:spPr>
          <a:xfrm>
            <a:off x="1009649" y="1196975"/>
            <a:ext cx="7523163" cy="5040313"/>
          </a:xfrm>
          <a:noFill/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 smtClean="0">
                <a:solidFill>
                  <a:schemeClr val="tx1"/>
                </a:solidFill>
                <a:latin typeface="Book Antiqua" pitchFamily="18" charset="0"/>
              </a:rPr>
              <a:t>Çalışma güdüsü azalır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 smtClean="0">
                <a:solidFill>
                  <a:schemeClr val="tx1"/>
                </a:solidFill>
                <a:latin typeface="Book Antiqua" pitchFamily="18" charset="0"/>
              </a:rPr>
              <a:t>aşırı yorgunluk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 smtClean="0">
                <a:solidFill>
                  <a:schemeClr val="tx1"/>
                </a:solidFill>
                <a:latin typeface="Book Antiqua" pitchFamily="18" charset="0"/>
              </a:rPr>
              <a:t>sindirim sistemi yakınmaları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 smtClean="0">
                <a:solidFill>
                  <a:schemeClr val="tx1"/>
                </a:solidFill>
                <a:latin typeface="Book Antiqua" pitchFamily="18" charset="0"/>
              </a:rPr>
              <a:t>kas ve eklem ağrıları, baş ağrısı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 smtClean="0">
                <a:solidFill>
                  <a:schemeClr val="tx1"/>
                </a:solidFill>
                <a:latin typeface="Book Antiqua" pitchFamily="18" charset="0"/>
              </a:rPr>
              <a:t>çeşitli deri yakınmaları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 smtClean="0">
                <a:solidFill>
                  <a:schemeClr val="tx1"/>
                </a:solidFill>
                <a:latin typeface="Book Antiqua" pitchFamily="18" charset="0"/>
              </a:rPr>
              <a:t>kalp-dolaşım sistemi yakınmaları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 smtClean="0">
                <a:solidFill>
                  <a:schemeClr val="tx1"/>
                </a:solidFill>
                <a:latin typeface="Book Antiqua" pitchFamily="18" charset="0"/>
              </a:rPr>
              <a:t>uyku bozuklukları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dirty="0" smtClean="0">
                <a:solidFill>
                  <a:schemeClr val="tx1"/>
                </a:solidFill>
                <a:latin typeface="Book Antiqua" pitchFamily="18" charset="0"/>
              </a:rPr>
              <a:t>çabuk sinirlenme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r-TR" sz="2800" dirty="0" smtClean="0">
                <a:solidFill>
                  <a:schemeClr val="tx1"/>
                </a:solidFill>
                <a:latin typeface="Book Antiqua" pitchFamily="18" charset="0"/>
              </a:rPr>
              <a:t>cinsel </a:t>
            </a:r>
            <a:r>
              <a:rPr lang="tr-TR" sz="2800" dirty="0" smtClean="0">
                <a:latin typeface="Book Antiqua" pitchFamily="18" charset="0"/>
              </a:rPr>
              <a:t>işlev bozuklukları</a:t>
            </a:r>
            <a:endParaRPr lang="tr-TR" sz="28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tr-TR" sz="2800" dirty="0" smtClean="0">
                <a:solidFill>
                  <a:schemeClr val="tx1"/>
                </a:solidFill>
                <a:latin typeface="Book Antiqua" pitchFamily="18" charset="0"/>
              </a:rPr>
              <a:t>özgüvensizlik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r-TR" sz="2800" dirty="0" smtClean="0">
                <a:solidFill>
                  <a:schemeClr val="tx1"/>
                </a:solidFill>
                <a:latin typeface="Book Antiqua" pitchFamily="18" charset="0"/>
              </a:rPr>
              <a:t>toplumdan geri çekilme süreci,  depresyon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7775" y="1125538"/>
            <a:ext cx="16684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144463"/>
            <a:ext cx="171291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125538"/>
            <a:ext cx="1687512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3429000"/>
            <a:ext cx="1787525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4868863"/>
            <a:ext cx="1800225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325" y="3716338"/>
            <a:ext cx="1703388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4" name="11 Dikdörtgen"/>
          <p:cNvSpPr>
            <a:spLocks noChangeArrowheads="1"/>
          </p:cNvSpPr>
          <p:nvPr/>
        </p:nvSpPr>
        <p:spPr bwMode="auto">
          <a:xfrm>
            <a:off x="3348038" y="2060575"/>
            <a:ext cx="2376487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SzPct val="101000"/>
            </a:pPr>
            <a:r>
              <a:rPr lang="tr-TR" sz="3200" dirty="0">
                <a:solidFill>
                  <a:schemeClr val="accent1">
                    <a:lumMod val="50000"/>
                  </a:schemeClr>
                </a:solidFill>
              </a:rPr>
              <a:t>fiziksel</a:t>
            </a:r>
          </a:p>
          <a:p>
            <a:pPr algn="ctr">
              <a:buSzPct val="101000"/>
            </a:pPr>
            <a:r>
              <a:rPr lang="tr-TR" sz="3200" dirty="0">
                <a:solidFill>
                  <a:schemeClr val="accent1">
                    <a:lumMod val="50000"/>
                  </a:schemeClr>
                </a:solidFill>
              </a:rPr>
              <a:t>kimyasal</a:t>
            </a:r>
          </a:p>
          <a:p>
            <a:pPr algn="ctr">
              <a:buSzPct val="101000"/>
            </a:pPr>
            <a:r>
              <a:rPr lang="tr-TR" sz="3200" dirty="0">
                <a:solidFill>
                  <a:schemeClr val="accent1">
                    <a:lumMod val="50000"/>
                  </a:schemeClr>
                </a:solidFill>
              </a:rPr>
              <a:t>biyolojik</a:t>
            </a:r>
          </a:p>
          <a:p>
            <a:pPr algn="ctr">
              <a:buSzPct val="101000"/>
            </a:pPr>
            <a:r>
              <a:rPr lang="tr-TR" sz="3200" dirty="0">
                <a:solidFill>
                  <a:schemeClr val="accent1">
                    <a:lumMod val="50000"/>
                  </a:schemeClr>
                </a:solidFill>
              </a:rPr>
              <a:t>ergonomik</a:t>
            </a:r>
          </a:p>
          <a:p>
            <a:pPr algn="ctr">
              <a:buSzPct val="101000"/>
            </a:pPr>
            <a:r>
              <a:rPr lang="tr-TR" sz="3200" dirty="0" err="1">
                <a:solidFill>
                  <a:schemeClr val="accent1">
                    <a:lumMod val="50000"/>
                  </a:schemeClr>
                </a:solidFill>
              </a:rPr>
              <a:t>psikososyal</a:t>
            </a:r>
            <a:endParaRPr lang="tr-T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1219200" y="405884"/>
            <a:ext cx="7391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ÇOKLU MARUZİYETLER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 smtClean="0"/>
          </a:p>
        </p:txBody>
      </p:sp>
      <p:sp>
        <p:nvSpPr>
          <p:cNvPr id="6349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Mesleki çoklu </a:t>
            </a:r>
            <a:r>
              <a:rPr lang="tr-TR" dirty="0" err="1" smtClean="0"/>
              <a:t>maruziyetler</a:t>
            </a:r>
            <a:endParaRPr lang="tr-TR" dirty="0" smtClean="0"/>
          </a:p>
          <a:p>
            <a:r>
              <a:rPr lang="tr-TR" dirty="0" smtClean="0"/>
              <a:t>Mesleki olmayan </a:t>
            </a:r>
            <a:r>
              <a:rPr lang="tr-TR" dirty="0" err="1" smtClean="0"/>
              <a:t>maruziyetlerin</a:t>
            </a:r>
            <a:r>
              <a:rPr lang="tr-TR" dirty="0" smtClean="0"/>
              <a:t> katkısı</a:t>
            </a:r>
          </a:p>
          <a:p>
            <a:pPr lvl="1"/>
            <a:r>
              <a:rPr lang="tr-TR" dirty="0" smtClean="0"/>
              <a:t>Alkol</a:t>
            </a:r>
          </a:p>
          <a:p>
            <a:pPr lvl="1"/>
            <a:r>
              <a:rPr lang="tr-TR" dirty="0" smtClean="0"/>
              <a:t>Sigara</a:t>
            </a:r>
          </a:p>
          <a:p>
            <a:pPr lvl="1"/>
            <a:r>
              <a:rPr lang="tr-TR" dirty="0" err="1" smtClean="0"/>
              <a:t>İnsektisitler</a:t>
            </a:r>
            <a:endParaRPr lang="tr-TR" dirty="0" smtClean="0"/>
          </a:p>
          <a:p>
            <a:pPr lvl="1"/>
            <a:r>
              <a:rPr lang="tr-TR" dirty="0" smtClean="0"/>
              <a:t>Kozmetikler</a:t>
            </a:r>
          </a:p>
          <a:p>
            <a:pPr lvl="1"/>
            <a:r>
              <a:rPr lang="tr-TR" dirty="0" smtClean="0"/>
              <a:t>Diğer kimyasallar</a:t>
            </a:r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>
                <a:latin typeface="Book Antiqua" pitchFamily="18" charset="0"/>
              </a:rPr>
              <a:t>Gürültü ve titreşim</a:t>
            </a:r>
            <a:endParaRPr lang="tr-TR" sz="6600" dirty="0" smtClean="0">
              <a:latin typeface="Book Antiqu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tr-TR" dirty="0" smtClean="0"/>
              <a:t>Gürültü ve titreşim </a:t>
            </a:r>
            <a:r>
              <a:rPr lang="tr-TR" dirty="0" err="1" smtClean="0"/>
              <a:t>maruziyeti</a:t>
            </a:r>
            <a:r>
              <a:rPr lang="tr-TR" dirty="0" smtClean="0"/>
              <a:t> olup; titreşime bağlı beyaz parmak (</a:t>
            </a:r>
            <a:r>
              <a:rPr lang="tr-TR" dirty="0" err="1" smtClean="0"/>
              <a:t>Raynoud</a:t>
            </a:r>
            <a:r>
              <a:rPr lang="tr-TR" dirty="0" smtClean="0"/>
              <a:t> hastalığı) gelişenlerde, gelişmeyenlere göre daha fazla işitme kaybı görülür(Örn. Ormancılar).  Nedeni bilinmiyor.</a:t>
            </a:r>
          </a:p>
          <a:p>
            <a:pPr>
              <a:defRPr/>
            </a:pPr>
            <a:endParaRPr lang="tr-TR" dirty="0" smtClean="0">
              <a:latin typeface="Book Antiqua" pitchFamily="18" charset="0"/>
            </a:endParaRPr>
          </a:p>
          <a:p>
            <a:pPr>
              <a:defRPr/>
            </a:pPr>
            <a:r>
              <a:rPr lang="tr-TR" dirty="0" smtClean="0"/>
              <a:t>Tüm vücut vibrasyonu, tek başına işitme kaybına neden olmaz.  Gürültüyle birlikte </a:t>
            </a:r>
            <a:r>
              <a:rPr lang="tr-TR" dirty="0" err="1" smtClean="0"/>
              <a:t>maruziyeti</a:t>
            </a:r>
            <a:r>
              <a:rPr lang="tr-TR" dirty="0" smtClean="0"/>
              <a:t> ise, gürültünün tek başına yaptığından daha fazla işitme kaybına neden olur.</a:t>
            </a:r>
            <a:endParaRPr lang="en-US" dirty="0" smtClean="0"/>
          </a:p>
          <a:p>
            <a:pPr>
              <a:defRPr/>
            </a:pPr>
            <a:endParaRPr lang="tr-TR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>
                <a:latin typeface="Book Antiqua" pitchFamily="18" charset="0"/>
              </a:rPr>
              <a:t>Gürültü + Kimyasallar</a:t>
            </a:r>
          </a:p>
        </p:txBody>
      </p:sp>
      <p:sp>
        <p:nvSpPr>
          <p:cNvPr id="65539" name="2 İçerik Yer Tutucusu"/>
          <p:cNvSpPr>
            <a:spLocks noGrp="1"/>
          </p:cNvSpPr>
          <p:nvPr>
            <p:ph idx="1"/>
          </p:nvPr>
        </p:nvSpPr>
        <p:spPr>
          <a:xfrm>
            <a:off x="914400" y="1412875"/>
            <a:ext cx="7329488" cy="4525963"/>
          </a:xfrm>
        </p:spPr>
        <p:txBody>
          <a:bodyPr/>
          <a:lstStyle/>
          <a:p>
            <a:r>
              <a:rPr lang="tr-TR" sz="2000" dirty="0" smtClean="0"/>
              <a:t>Bazı kimyasallar </a:t>
            </a:r>
            <a:r>
              <a:rPr lang="tr-TR" sz="2000" dirty="0" err="1" smtClean="0"/>
              <a:t>retrokoklear</a:t>
            </a:r>
            <a:r>
              <a:rPr lang="tr-TR" sz="2000" dirty="0" smtClean="0"/>
              <a:t> etkiyle işitme kaybına neden olur.</a:t>
            </a:r>
          </a:p>
          <a:p>
            <a:pPr>
              <a:buFont typeface="Arial" charset="0"/>
              <a:buNone/>
            </a:pPr>
            <a:endParaRPr lang="tr-TR" sz="2000" dirty="0" smtClean="0"/>
          </a:p>
          <a:p>
            <a:pPr>
              <a:buFont typeface="Arial" charset="0"/>
              <a:buNone/>
            </a:pPr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r>
              <a:rPr lang="tr-TR" sz="2800" dirty="0" smtClean="0"/>
              <a:t>Endüstriyel </a:t>
            </a:r>
            <a:r>
              <a:rPr lang="tr-TR" sz="2800" dirty="0" err="1" smtClean="0"/>
              <a:t>solventlere</a:t>
            </a:r>
            <a:r>
              <a:rPr lang="tr-TR" sz="2800" dirty="0" smtClean="0"/>
              <a:t> </a:t>
            </a:r>
            <a:r>
              <a:rPr lang="tr-TR" sz="2800" dirty="0" err="1" smtClean="0"/>
              <a:t>maruziyet</a:t>
            </a:r>
            <a:r>
              <a:rPr lang="tr-TR" sz="2800" dirty="0" smtClean="0"/>
              <a:t>, işitme kaybı için ek bir nedensel faktördür</a:t>
            </a:r>
          </a:p>
          <a:p>
            <a:r>
              <a:rPr lang="tr-TR" sz="2800" dirty="0" err="1" smtClean="0"/>
              <a:t>Toluenle</a:t>
            </a:r>
            <a:r>
              <a:rPr lang="tr-TR" sz="2800" dirty="0" smtClean="0"/>
              <a:t> gürültünün birlikte etkileri, bağımsız etkilerinin 2–3 katıdır</a:t>
            </a:r>
          </a:p>
        </p:txBody>
      </p:sp>
      <p:sp>
        <p:nvSpPr>
          <p:cNvPr id="65540" name="3 Dikdörtgen"/>
          <p:cNvSpPr>
            <a:spLocks noChangeArrowheads="1"/>
          </p:cNvSpPr>
          <p:nvPr/>
        </p:nvSpPr>
        <p:spPr bwMode="auto">
          <a:xfrm>
            <a:off x="395288" y="5807075"/>
            <a:ext cx="8388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/>
              <a:t>Suggested guidelines for studying the combined effects of occupational exposure to noise and chemicals on hearing</a:t>
            </a:r>
            <a:r>
              <a:rPr lang="tr-TR" sz="1400"/>
              <a:t>. Noise&amp;Health, </a:t>
            </a:r>
            <a:r>
              <a:rPr lang="en-US" sz="1200"/>
              <a:t>2002: 4 </a:t>
            </a:r>
            <a:r>
              <a:rPr lang="tr-TR" sz="1200"/>
              <a:t>;</a:t>
            </a:r>
            <a:r>
              <a:rPr lang="en-US" sz="1200"/>
              <a:t>14</a:t>
            </a:r>
            <a:r>
              <a:rPr lang="tr-TR" sz="1200"/>
              <a:t>; </a:t>
            </a:r>
            <a:r>
              <a:rPr lang="en-US" sz="1200"/>
              <a:t>73-87</a:t>
            </a:r>
            <a:endParaRPr lang="tr-TR" sz="1400"/>
          </a:p>
        </p:txBody>
      </p:sp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1476375" y="1989138"/>
          <a:ext cx="60960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832"/>
                <a:gridCol w="2528168"/>
                <a:gridCol w="2032000"/>
              </a:tblGrid>
              <a:tr h="519832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Kimyasallar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Gürültü düzeyi (</a:t>
                      </a:r>
                      <a:r>
                        <a:rPr lang="en-US" sz="2000" dirty="0" smtClean="0"/>
                        <a:t>dBA</a:t>
                      </a:r>
                      <a:r>
                        <a:rPr lang="tr-TR" sz="2000" dirty="0" smtClean="0"/>
                        <a:t> )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Etkilenenler (%)</a:t>
                      </a:r>
                      <a:endParaRPr lang="tr-T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(+) 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80-90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23</a:t>
                      </a:r>
                      <a:endParaRPr lang="tr-T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(-) 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95</a:t>
                      </a:r>
                      <a:r>
                        <a:rPr lang="en-US" sz="2000" dirty="0" smtClean="0"/>
                        <a:t>-</a:t>
                      </a:r>
                      <a:r>
                        <a:rPr lang="tr-TR" sz="2000" dirty="0" smtClean="0"/>
                        <a:t>10</a:t>
                      </a:r>
                      <a:r>
                        <a:rPr lang="en-US" sz="2000" dirty="0" smtClean="0"/>
                        <a:t>0 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5-8</a:t>
                      </a:r>
                      <a:endParaRPr lang="tr-TR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8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>
                <a:latin typeface="Book Antiqua" pitchFamily="18" charset="0"/>
              </a:rPr>
              <a:t>Gürültü + Kimyasallar</a:t>
            </a:r>
            <a:endParaRPr lang="tr-TR" sz="4000" dirty="0" smtClean="0"/>
          </a:p>
        </p:txBody>
      </p:sp>
      <p:sp>
        <p:nvSpPr>
          <p:cNvPr id="66564" name="10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39496" indent="-457200"/>
            <a:r>
              <a:rPr lang="tr-TR" sz="2400" dirty="0" err="1" smtClean="0"/>
              <a:t>Toluen</a:t>
            </a:r>
            <a:endParaRPr lang="tr-TR" sz="2400" dirty="0" smtClean="0"/>
          </a:p>
          <a:p>
            <a:pPr marL="539496" indent="-457200"/>
            <a:r>
              <a:rPr lang="tr-TR" sz="2400" dirty="0" err="1" smtClean="0"/>
              <a:t>Ksilen</a:t>
            </a:r>
            <a:r>
              <a:rPr lang="tr-TR" sz="2400" dirty="0" smtClean="0"/>
              <a:t> </a:t>
            </a:r>
          </a:p>
          <a:p>
            <a:pPr marL="539496" indent="-457200"/>
            <a:r>
              <a:rPr lang="tr-TR" sz="2400" dirty="0" err="1" smtClean="0"/>
              <a:t>Stirene</a:t>
            </a:r>
            <a:r>
              <a:rPr lang="tr-TR" sz="2400" dirty="0" smtClean="0"/>
              <a:t> </a:t>
            </a:r>
          </a:p>
          <a:p>
            <a:pPr marL="539496" indent="-457200"/>
            <a:r>
              <a:rPr lang="tr-TR" sz="2400" dirty="0" smtClean="0"/>
              <a:t>n-</a:t>
            </a:r>
            <a:r>
              <a:rPr lang="tr-TR" sz="2400" dirty="0" err="1" smtClean="0"/>
              <a:t>Hekzan</a:t>
            </a:r>
            <a:r>
              <a:rPr lang="tr-TR" sz="2400" dirty="0" smtClean="0"/>
              <a:t> </a:t>
            </a:r>
          </a:p>
          <a:p>
            <a:pPr marL="539496" indent="-457200"/>
            <a:r>
              <a:rPr lang="tr-TR" sz="2400" dirty="0" err="1" smtClean="0"/>
              <a:t>Trikloroetilen</a:t>
            </a:r>
            <a:endParaRPr lang="tr-TR" sz="2400" dirty="0" smtClean="0"/>
          </a:p>
          <a:p>
            <a:pPr marL="539496" indent="-457200"/>
            <a:r>
              <a:rPr lang="tr-TR" sz="2400" dirty="0" smtClean="0"/>
              <a:t>Kurşun</a:t>
            </a:r>
          </a:p>
        </p:txBody>
      </p:sp>
      <p:sp>
        <p:nvSpPr>
          <p:cNvPr id="7" name="6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39496" indent="-457200"/>
            <a:r>
              <a:rPr lang="tr-TR" sz="2400" dirty="0" smtClean="0"/>
              <a:t>Karbon monoksit</a:t>
            </a:r>
          </a:p>
          <a:p>
            <a:pPr marL="539496" indent="-457200"/>
            <a:r>
              <a:rPr lang="tr-TR" sz="2400" dirty="0" err="1" smtClean="0"/>
              <a:t>Siyanid</a:t>
            </a:r>
            <a:endParaRPr lang="tr-TR" sz="2400" dirty="0" smtClean="0"/>
          </a:p>
          <a:p>
            <a:pPr marL="539496" indent="-457200"/>
            <a:r>
              <a:rPr lang="tr-TR" sz="2400" dirty="0" err="1" smtClean="0"/>
              <a:t>Civa</a:t>
            </a:r>
            <a:endParaRPr lang="tr-TR" sz="2400" dirty="0" smtClean="0"/>
          </a:p>
          <a:p>
            <a:pPr marL="539496" indent="-457200"/>
            <a:r>
              <a:rPr lang="tr-TR" sz="2400" dirty="0" smtClean="0"/>
              <a:t>Arsenik</a:t>
            </a:r>
          </a:p>
          <a:p>
            <a:pPr marL="539496" indent="-457200"/>
            <a:r>
              <a:rPr lang="tr-TR" sz="2400" dirty="0" smtClean="0"/>
              <a:t>Karbon </a:t>
            </a:r>
            <a:r>
              <a:rPr lang="tr-TR" sz="2400" dirty="0" err="1" smtClean="0"/>
              <a:t>Disülfit</a:t>
            </a:r>
            <a:endParaRPr lang="tr-TR" sz="2400" dirty="0" smtClean="0"/>
          </a:p>
          <a:p>
            <a:pPr marL="539496" indent="-457200"/>
            <a:r>
              <a:rPr lang="tr-TR" sz="2400" dirty="0" smtClean="0"/>
              <a:t>Benzen</a:t>
            </a:r>
          </a:p>
          <a:p>
            <a:pPr marL="539496" indent="-457200"/>
            <a:r>
              <a:rPr lang="tr-TR" sz="2400" dirty="0" smtClean="0"/>
              <a:t>Manganez</a:t>
            </a:r>
          </a:p>
          <a:p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Mekanik</a:t>
            </a:r>
            <a:endParaRPr lang="tr-TR" dirty="0"/>
          </a:p>
          <a:p>
            <a:pPr fontAlgn="t"/>
            <a:endParaRPr lang="tr-TR" b="1" dirty="0"/>
          </a:p>
          <a:p>
            <a:pPr fontAlgn="t"/>
            <a:r>
              <a:rPr lang="tr-TR" b="1" dirty="0"/>
              <a:t>Meslek hastalıklarından çok iş kazalarının nedenleridir</a:t>
            </a:r>
          </a:p>
          <a:p>
            <a:endParaRPr lang="tr-TR" dirty="0" smtClean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500034" y="1571612"/>
          <a:ext cx="8215370" cy="4572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/>
                <a:gridCol w="5929354"/>
              </a:tblGrid>
              <a:tr h="40260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Örnek</a:t>
                      </a:r>
                      <a:endParaRPr lang="tr-TR" dirty="0"/>
                    </a:p>
                  </a:txBody>
                  <a:tcPr/>
                </a:tc>
              </a:tr>
              <a:tr h="6949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200" dirty="0" smtClean="0"/>
                        <a:t>Fiziksel</a:t>
                      </a:r>
                      <a:endParaRPr lang="tr-T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sıcak, gürültü, radyasyon, kötü aydınlatma, vibrasyon</a:t>
                      </a:r>
                      <a:endParaRPr lang="tr-TR" dirty="0"/>
                    </a:p>
                  </a:txBody>
                  <a:tcPr/>
                </a:tc>
              </a:tr>
              <a:tr h="6949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200" dirty="0" smtClean="0"/>
                        <a:t>Kimyasal</a:t>
                      </a:r>
                      <a:endParaRPr lang="tr-T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solventler</a:t>
                      </a:r>
                      <a:r>
                        <a:rPr lang="tr-TR" dirty="0" smtClean="0"/>
                        <a:t>, </a:t>
                      </a:r>
                      <a:r>
                        <a:rPr lang="tr-TR" dirty="0" err="1" smtClean="0"/>
                        <a:t>pestisitler</a:t>
                      </a:r>
                      <a:r>
                        <a:rPr lang="tr-TR" dirty="0" smtClean="0"/>
                        <a:t>, ağır metaller, tozlar</a:t>
                      </a:r>
                      <a:endParaRPr lang="tr-TR" dirty="0"/>
                    </a:p>
                  </a:txBody>
                  <a:tcPr/>
                </a:tc>
              </a:tr>
              <a:tr h="6949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200" dirty="0" smtClean="0"/>
                        <a:t>Biyolojik</a:t>
                      </a:r>
                      <a:endParaRPr lang="tr-T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Tbc</a:t>
                      </a:r>
                      <a:r>
                        <a:rPr lang="tr-TR" dirty="0" smtClean="0"/>
                        <a:t>, HBV, HIV</a:t>
                      </a:r>
                      <a:endParaRPr lang="tr-TR" dirty="0"/>
                    </a:p>
                  </a:txBody>
                  <a:tcPr/>
                </a:tc>
              </a:tr>
              <a:tr h="6949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200" dirty="0" smtClean="0"/>
                        <a:t>Ergonomik</a:t>
                      </a:r>
                      <a:endParaRPr lang="tr-T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Kötü planlanmış iş ortamı ve makineler,</a:t>
                      </a:r>
                      <a:r>
                        <a:rPr lang="tr-TR" baseline="0" dirty="0" smtClean="0"/>
                        <a:t>  tekrarlanan hareketler</a:t>
                      </a:r>
                      <a:endParaRPr lang="tr-TR" dirty="0"/>
                    </a:p>
                  </a:txBody>
                  <a:tcPr/>
                </a:tc>
              </a:tr>
              <a:tr h="6949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200" dirty="0" err="1" smtClean="0"/>
                        <a:t>Psikososyal</a:t>
                      </a:r>
                      <a:endParaRPr lang="tr-T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Aşırı iş yükü, yetersiz destek, iş</a:t>
                      </a:r>
                      <a:r>
                        <a:rPr lang="tr-TR" baseline="0" dirty="0" smtClean="0"/>
                        <a:t> üzerinde yetkisizlik</a:t>
                      </a:r>
                      <a:endParaRPr lang="tr-TR" dirty="0"/>
                    </a:p>
                  </a:txBody>
                  <a:tcPr/>
                </a:tc>
              </a:tr>
              <a:tr h="6949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200" dirty="0" smtClean="0"/>
                        <a:t>Mekanik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Meslek hastalıklarından çok iş kazalarının nedenleridir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4 Başlık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pPr algn="l"/>
            <a:r>
              <a:rPr lang="tr-TR" dirty="0" smtClean="0">
                <a:solidFill>
                  <a:schemeClr val="tx2"/>
                </a:solidFill>
                <a:latin typeface="Book Antiqua" pitchFamily="18" charset="0"/>
              </a:rPr>
              <a:t>Mesleki risk faktörleri</a:t>
            </a:r>
            <a:endParaRPr lang="tr-TR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6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>
                <a:latin typeface="Book Antiqua" pitchFamily="18" charset="0"/>
              </a:rPr>
              <a:t>Gürültü + Sigara</a:t>
            </a:r>
            <a:endParaRPr lang="tr-TR" sz="4000" dirty="0" smtClean="0"/>
          </a:p>
        </p:txBody>
      </p:sp>
      <p:sp>
        <p:nvSpPr>
          <p:cNvPr id="67587" name="7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Sigara, gürültüye bağlı işitme kaybından bağımsız olarak yüksek frekanslarda işitme kaybına neden olur. </a:t>
            </a:r>
          </a:p>
          <a:p>
            <a:r>
              <a:rPr lang="tr-TR" dirty="0" smtClean="0"/>
              <a:t>Sigara ve gürültünün etkisi </a:t>
            </a:r>
            <a:r>
              <a:rPr lang="tr-TR" dirty="0" err="1" smtClean="0"/>
              <a:t>additiftir</a:t>
            </a:r>
            <a:r>
              <a:rPr lang="tr-TR" dirty="0" smtClean="0"/>
              <a:t>. </a:t>
            </a:r>
            <a:endParaRPr lang="en-US" dirty="0" smtClean="0"/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etin kutusu"/>
          <p:cNvSpPr txBox="1"/>
          <p:nvPr/>
        </p:nvSpPr>
        <p:spPr>
          <a:xfrm>
            <a:off x="971600" y="248444"/>
            <a:ext cx="70567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Tesbit</a:t>
            </a:r>
            <a:r>
              <a:rPr lang="tr-T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edebildiğimiz meslek hastalıkları beklenenin çok altındadır</a:t>
            </a:r>
            <a:endParaRPr lang="tr-T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31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6156176" y="476672"/>
            <a:ext cx="862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chemeClr val="bg1"/>
                </a:solidFill>
              </a:rPr>
              <a:t>429</a:t>
            </a:r>
            <a:endParaRPr lang="tr-TR" sz="3200" b="1" dirty="0">
              <a:solidFill>
                <a:schemeClr val="bg1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1907704" y="1988840"/>
            <a:ext cx="3134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dirty="0" smtClean="0">
                <a:solidFill>
                  <a:schemeClr val="bg1"/>
                </a:solidFill>
              </a:rPr>
              <a:t>36.000-108.000</a:t>
            </a:r>
            <a:endParaRPr lang="tr-TR" sz="3600" b="1" dirty="0">
              <a:solidFill>
                <a:schemeClr val="bg1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38361"/>
            <a:ext cx="6381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 txBox="1">
            <a:spLocks/>
          </p:cNvSpPr>
          <p:nvPr/>
        </p:nvSpPr>
        <p:spPr>
          <a:xfrm>
            <a:off x="5724525" y="1341438"/>
            <a:ext cx="3419475" cy="551656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tr-TR" sz="3200" b="0" kern="0" dirty="0">
              <a:solidFill>
                <a:schemeClr val="bg1"/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tr-TR" sz="36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Bilgi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tr-TR" sz="36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Duyarlılık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tr-TR" sz="36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Sorumluluk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tr-TR" sz="36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Denetim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tr-TR" sz="36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Yaptırım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tr-TR" sz="36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Kurumsal yapı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tr-TR" sz="3600" b="0" kern="0" dirty="0">
              <a:solidFill>
                <a:schemeClr val="bg1"/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tr-TR" sz="3600" b="0" kern="0" dirty="0">
              <a:solidFill>
                <a:schemeClr val="bg1"/>
              </a:solidFill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5722938" y="-26988"/>
            <a:ext cx="3421062" cy="13112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tr-TR" sz="3600" kern="0" dirty="0"/>
              <a:t>Çünkü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tr-TR" sz="3600" kern="0" dirty="0" smtClean="0"/>
              <a:t>eksiklerimiz </a:t>
            </a:r>
            <a:r>
              <a:rPr lang="tr-TR" sz="3600" kern="0" dirty="0"/>
              <a:t>var;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5400"/>
            <a:ext cx="5724525" cy="429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1259632" y="701824"/>
            <a:ext cx="428852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Bookman Old Style" pitchFamily="18" charset="0"/>
              </a:rPr>
              <a:t>Meslek hastalıklarımızı </a:t>
            </a:r>
            <a:r>
              <a:rPr lang="tr-TR" dirty="0" err="1" smtClean="0">
                <a:latin typeface="Bookman Old Style" pitchFamily="18" charset="0"/>
              </a:rPr>
              <a:t>tesbit</a:t>
            </a:r>
            <a:r>
              <a:rPr lang="tr-TR" dirty="0" smtClean="0">
                <a:latin typeface="Bookman Old Style" pitchFamily="18" charset="0"/>
              </a:rPr>
              <a:t> edemiyoruz</a:t>
            </a:r>
            <a:endParaRPr lang="tr-TR" dirty="0">
              <a:latin typeface="Bookman Old Style" pitchFamily="18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62</a:t>
            </a:fld>
            <a:endParaRPr lang="tr-T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Çalışma sağlığı ilkeleri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12800" indent="-812800" eaLnBrk="1" hangingPunct="1"/>
            <a:r>
              <a:rPr lang="tr-TR" dirty="0" smtClean="0"/>
              <a:t>Birincil korunma</a:t>
            </a:r>
          </a:p>
          <a:p>
            <a:pPr marL="812800" indent="-812800" eaLnBrk="1" hangingPunct="1"/>
            <a:r>
              <a:rPr lang="tr-TR" dirty="0" smtClean="0"/>
              <a:t>İkincil korunma - izlem</a:t>
            </a:r>
          </a:p>
          <a:p>
            <a:pPr marL="812800" indent="-812800" eaLnBrk="1" hangingPunct="1"/>
            <a:r>
              <a:rPr lang="tr-TR" dirty="0" smtClean="0"/>
              <a:t>Üçüncül korunma - izlem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63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92088"/>
            <a:ext cx="8162925" cy="7159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4000" b="1" dirty="0" smtClean="0">
                <a:latin typeface="Bookman Old Style" pitchFamily="18" charset="0"/>
              </a:rPr>
              <a:t>Birincil korunma</a:t>
            </a:r>
            <a:endParaRPr lang="tr-TR" sz="4000" dirty="0" smtClean="0">
              <a:latin typeface="Bookman Old Style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02158" y="1181100"/>
            <a:ext cx="4412742" cy="4663440"/>
          </a:xfrm>
        </p:spPr>
        <p:txBody>
          <a:bodyPr>
            <a:normAutofit fontScale="92500" lnSpcReduction="20000"/>
          </a:bodyPr>
          <a:lstStyle/>
          <a:p>
            <a:pPr marL="812800" indent="-812800">
              <a:lnSpc>
                <a:spcPct val="80000"/>
              </a:lnSpc>
              <a:defRPr/>
            </a:pPr>
            <a:r>
              <a:rPr lang="tr-TR" sz="2200" dirty="0" smtClean="0">
                <a:latin typeface="Bookman Old Style" pitchFamily="18" charset="0"/>
              </a:rPr>
              <a:t>Sağlıklı ve güvenli çalışma ortamının sağlanması</a:t>
            </a:r>
          </a:p>
          <a:p>
            <a:pPr marL="812800" indent="-812800">
              <a:lnSpc>
                <a:spcPct val="80000"/>
              </a:lnSpc>
              <a:defRPr/>
            </a:pPr>
            <a:endParaRPr lang="tr-TR" sz="2200" dirty="0" smtClean="0">
              <a:latin typeface="Bookman Old Style" pitchFamily="18" charset="0"/>
            </a:endParaRPr>
          </a:p>
          <a:p>
            <a:pPr marL="812800" indent="-812800">
              <a:lnSpc>
                <a:spcPct val="80000"/>
              </a:lnSpc>
              <a:defRPr/>
            </a:pPr>
            <a:r>
              <a:rPr lang="tr-TR" sz="2200" dirty="0" smtClean="0">
                <a:latin typeface="Bookman Old Style" pitchFamily="18" charset="0"/>
              </a:rPr>
              <a:t>Amaç: hastalıkların risk ve nedensel etmenlerini kontrol ederek hastalık başlamadan önce önlemektir</a:t>
            </a:r>
          </a:p>
          <a:p>
            <a:pPr marL="812800" indent="-812800">
              <a:lnSpc>
                <a:spcPct val="80000"/>
              </a:lnSpc>
              <a:defRPr/>
            </a:pPr>
            <a:endParaRPr lang="tr-TR" sz="2200" dirty="0" smtClean="0">
              <a:latin typeface="Bookman Old Style" pitchFamily="18" charset="0"/>
            </a:endParaRPr>
          </a:p>
          <a:p>
            <a:pPr marL="812800" indent="-812800">
              <a:lnSpc>
                <a:spcPct val="80000"/>
              </a:lnSpc>
              <a:defRPr/>
            </a:pPr>
            <a:r>
              <a:rPr lang="tr-TR" sz="2200" dirty="0" smtClean="0">
                <a:latin typeface="Bookman Old Style" pitchFamily="18" charset="0"/>
              </a:rPr>
              <a:t>İşyeri kurarken dikkat edilecek hususlar</a:t>
            </a:r>
          </a:p>
          <a:p>
            <a:pPr marL="812800" indent="-812800">
              <a:lnSpc>
                <a:spcPct val="80000"/>
              </a:lnSpc>
              <a:defRPr/>
            </a:pPr>
            <a:r>
              <a:rPr lang="tr-TR" sz="2200" dirty="0" smtClean="0">
                <a:latin typeface="Bookman Old Style" pitchFamily="18" charset="0"/>
              </a:rPr>
              <a:t>ÇED Raporu…</a:t>
            </a:r>
          </a:p>
          <a:p>
            <a:pPr marL="812800" indent="-812800">
              <a:lnSpc>
                <a:spcPct val="80000"/>
              </a:lnSpc>
              <a:defRPr/>
            </a:pPr>
            <a:r>
              <a:rPr lang="tr-TR" sz="2200" dirty="0" smtClean="0">
                <a:latin typeface="Bookman Old Style" pitchFamily="18" charset="0"/>
              </a:rPr>
              <a:t>Mühendislik tedbirleri</a:t>
            </a:r>
          </a:p>
          <a:p>
            <a:pPr marL="812800" indent="-812800">
              <a:lnSpc>
                <a:spcPct val="80000"/>
              </a:lnSpc>
              <a:defRPr/>
            </a:pPr>
            <a:r>
              <a:rPr lang="tr-TR" sz="2200" dirty="0" smtClean="0">
                <a:latin typeface="Bookman Old Style" pitchFamily="18" charset="0"/>
              </a:rPr>
              <a:t>Sürekli iyileştirme</a:t>
            </a:r>
          </a:p>
          <a:p>
            <a:pPr marL="812800" indent="-812800">
              <a:lnSpc>
                <a:spcPct val="80000"/>
              </a:lnSpc>
              <a:defRPr/>
            </a:pPr>
            <a:r>
              <a:rPr lang="tr-TR" sz="2200" dirty="0" smtClean="0">
                <a:latin typeface="Bookman Old Style" pitchFamily="18" charset="0"/>
              </a:rPr>
              <a:t>Denetim</a:t>
            </a:r>
          </a:p>
          <a:p>
            <a:pPr marL="812800" indent="-812800">
              <a:lnSpc>
                <a:spcPct val="80000"/>
              </a:lnSpc>
              <a:defRPr/>
            </a:pPr>
            <a:r>
              <a:rPr lang="tr-TR" sz="2200" dirty="0" smtClean="0">
                <a:latin typeface="Bookman Old Style" pitchFamily="18" charset="0"/>
              </a:rPr>
              <a:t>Bireylere ve topluma yönelik olabilir</a:t>
            </a:r>
          </a:p>
          <a:p>
            <a:pPr marL="812800" indent="-812800" eaLnBrk="1" hangingPunct="1">
              <a:lnSpc>
                <a:spcPct val="80000"/>
              </a:lnSpc>
              <a:defRPr/>
            </a:pPr>
            <a:endParaRPr lang="tr-TR" sz="2000" dirty="0" smtClean="0">
              <a:latin typeface="Bookman Old Style" pitchFamily="18" charset="0"/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sz="half" idx="2"/>
          </p:nvPr>
        </p:nvSpPr>
        <p:spPr>
          <a:xfrm>
            <a:off x="5276088" y="1219200"/>
            <a:ext cx="3657600" cy="5349240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SzPct val="250000"/>
              <a:buFont typeface="Arial" pitchFamily="34" charset="0"/>
              <a:buChar char="•"/>
              <a:defRPr/>
            </a:pPr>
            <a:endParaRPr lang="tr-TR" sz="1800" dirty="0" smtClean="0"/>
          </a:p>
          <a:p>
            <a:pPr marL="596646" indent="-514350">
              <a:buSzPct val="100000"/>
              <a:defRPr/>
            </a:pPr>
            <a:r>
              <a:rPr lang="tr-TR" sz="2600" dirty="0" smtClean="0"/>
              <a:t>Yerine koyma</a:t>
            </a:r>
          </a:p>
          <a:p>
            <a:pPr marL="596646" indent="-514350">
              <a:buSzPct val="100000"/>
              <a:defRPr/>
            </a:pPr>
            <a:r>
              <a:rPr lang="tr-TR" sz="2600" dirty="0" smtClean="0"/>
              <a:t>İşlemin değişimi</a:t>
            </a:r>
          </a:p>
          <a:p>
            <a:pPr marL="596646" indent="-514350">
              <a:buSzPct val="100000"/>
              <a:defRPr/>
            </a:pPr>
            <a:r>
              <a:rPr lang="tr-TR" sz="2600" dirty="0" smtClean="0"/>
              <a:t>İşlemin       sınırlandırılması</a:t>
            </a:r>
          </a:p>
          <a:p>
            <a:pPr marL="596646" indent="-514350">
              <a:buSzPct val="100000"/>
              <a:defRPr/>
            </a:pPr>
            <a:r>
              <a:rPr lang="tr-TR" sz="2600" dirty="0" smtClean="0"/>
              <a:t>İşlemin izolasyonu</a:t>
            </a:r>
          </a:p>
          <a:p>
            <a:pPr marL="596646" indent="-514350">
              <a:buSzPct val="100000"/>
              <a:defRPr/>
            </a:pPr>
            <a:r>
              <a:rPr lang="tr-TR" sz="2600" dirty="0" smtClean="0"/>
              <a:t>Havalandırma</a:t>
            </a:r>
          </a:p>
          <a:p>
            <a:pPr marL="596646" indent="-514350">
              <a:buSzPct val="100000"/>
              <a:defRPr/>
            </a:pPr>
            <a:r>
              <a:rPr lang="tr-TR" sz="2600" dirty="0" smtClean="0"/>
              <a:t>Bakım onarım</a:t>
            </a:r>
          </a:p>
          <a:p>
            <a:pPr marL="596646" indent="-514350">
              <a:buSzPct val="100000"/>
              <a:defRPr/>
            </a:pPr>
            <a:r>
              <a:rPr lang="tr-TR" sz="2600" dirty="0" smtClean="0"/>
              <a:t>Temizlik</a:t>
            </a:r>
          </a:p>
          <a:p>
            <a:pPr marL="596646" indent="-514350">
              <a:buSzPct val="100000"/>
              <a:defRPr/>
            </a:pPr>
            <a:r>
              <a:rPr lang="tr-TR" sz="2600" dirty="0" smtClean="0"/>
              <a:t>Uzaktan kontrol</a:t>
            </a:r>
          </a:p>
          <a:p>
            <a:pPr marL="596646" indent="-514350">
              <a:buSzPct val="100000"/>
              <a:defRPr/>
            </a:pPr>
            <a:r>
              <a:rPr lang="tr-TR" sz="2600" dirty="0" smtClean="0"/>
              <a:t>Eğitim</a:t>
            </a:r>
          </a:p>
          <a:p>
            <a:pPr marL="596646" indent="-514350">
              <a:buSzPct val="100000"/>
              <a:defRPr/>
            </a:pPr>
            <a:r>
              <a:rPr lang="tr-TR" sz="2600" dirty="0" smtClean="0"/>
              <a:t>Rotasyon</a:t>
            </a:r>
          </a:p>
          <a:p>
            <a:pPr marL="596646" indent="-514350">
              <a:buSzPct val="100000"/>
              <a:defRPr/>
            </a:pPr>
            <a:r>
              <a:rPr lang="tr-TR" sz="2600" dirty="0" smtClean="0"/>
              <a:t>Kişisel koruyucular</a:t>
            </a:r>
          </a:p>
          <a:p>
            <a:pPr marL="596646" indent="-514350">
              <a:buSzPct val="100000"/>
              <a:defRPr/>
            </a:pPr>
            <a:r>
              <a:rPr lang="tr-TR" sz="2600" dirty="0" smtClean="0"/>
              <a:t>İş ortamı ölçümleri</a:t>
            </a:r>
          </a:p>
          <a:p>
            <a:pPr>
              <a:defRPr/>
            </a:pP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64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899592" y="2057400"/>
            <a:ext cx="8015808" cy="4611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</a:pPr>
            <a:r>
              <a:rPr lang="tr-TR" sz="3600" dirty="0">
                <a:latin typeface="Bookman Old Style" pitchFamily="18" charset="0"/>
              </a:rPr>
              <a:t>Riski </a:t>
            </a:r>
            <a:r>
              <a:rPr lang="tr-TR" sz="3600" dirty="0" err="1">
                <a:latin typeface="Bookman Old Style" pitchFamily="18" charset="0"/>
              </a:rPr>
              <a:t>maruziyet</a:t>
            </a:r>
            <a:r>
              <a:rPr lang="tr-TR" sz="3600" dirty="0">
                <a:latin typeface="Bookman Old Style" pitchFamily="18" charset="0"/>
              </a:rPr>
              <a:t> limitlerine kadar azaltmak; yavaş</a:t>
            </a:r>
            <a:r>
              <a:rPr lang="en-GB" sz="3600" dirty="0">
                <a:latin typeface="Bookman Old Style" pitchFamily="18" charset="0"/>
              </a:rPr>
              <a:t>, </a:t>
            </a:r>
            <a:r>
              <a:rPr lang="tr-TR" sz="3600" dirty="0">
                <a:latin typeface="Bookman Old Style" pitchFamily="18" charset="0"/>
              </a:rPr>
              <a:t>pahalı</a:t>
            </a:r>
            <a:r>
              <a:rPr lang="en-GB" sz="3600" dirty="0">
                <a:latin typeface="Bookman Old Style" pitchFamily="18" charset="0"/>
              </a:rPr>
              <a:t>, </a:t>
            </a:r>
            <a:r>
              <a:rPr lang="tr-TR" sz="3600" dirty="0">
                <a:latin typeface="Bookman Old Style" pitchFamily="18" charset="0"/>
              </a:rPr>
              <a:t>zor</a:t>
            </a:r>
            <a:r>
              <a:rPr lang="en-GB" sz="3600" dirty="0">
                <a:latin typeface="Bookman Old Style" pitchFamily="18" charset="0"/>
              </a:rPr>
              <a:t>,</a:t>
            </a:r>
            <a:r>
              <a:rPr lang="tr-TR" sz="3600" dirty="0">
                <a:latin typeface="Bookman Old Style" pitchFamily="18" charset="0"/>
              </a:rPr>
              <a:t> ama gereklidir</a:t>
            </a:r>
            <a:r>
              <a:rPr lang="en-GB" sz="3600" dirty="0">
                <a:latin typeface="Bookman Old Style" pitchFamily="18" charset="0"/>
              </a:rPr>
              <a:t>.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</a:pPr>
            <a:r>
              <a:rPr lang="tr-TR" sz="3600" dirty="0" err="1">
                <a:latin typeface="Bookman Old Style" pitchFamily="18" charset="0"/>
              </a:rPr>
              <a:t>Maruziyet</a:t>
            </a:r>
            <a:r>
              <a:rPr lang="tr-TR" sz="3600" dirty="0">
                <a:latin typeface="Bookman Old Style" pitchFamily="18" charset="0"/>
              </a:rPr>
              <a:t> limitleri hastalıkları önlemez</a:t>
            </a:r>
            <a:r>
              <a:rPr lang="en-GB" sz="3600" dirty="0">
                <a:latin typeface="Bookman Old Style" pitchFamily="18" charset="0"/>
              </a:rPr>
              <a:t>.</a:t>
            </a:r>
            <a:endParaRPr lang="en-GB" dirty="0">
              <a:solidFill>
                <a:schemeClr val="folHlink"/>
              </a:solidFill>
              <a:latin typeface="Bookman Old Style" pitchFamily="18" charset="0"/>
            </a:endParaRP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65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92088"/>
            <a:ext cx="8162925" cy="6445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tr-TR" sz="4000" b="1" dirty="0" smtClean="0">
                <a:latin typeface="Bookman Old Style" pitchFamily="18" charset="0"/>
              </a:rPr>
              <a:t>İkincil korunma - izlem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359408" y="1200150"/>
            <a:ext cx="3657600" cy="4663440"/>
          </a:xfrm>
        </p:spPr>
        <p:txBody>
          <a:bodyPr>
            <a:normAutofit/>
          </a:bodyPr>
          <a:lstStyle/>
          <a:p>
            <a:pPr marL="660400" indent="-6604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sz="2200" b="1" dirty="0" smtClean="0">
                <a:latin typeface="Bookman Old Style" pitchFamily="18" charset="0"/>
              </a:rPr>
              <a:t>Amaç:</a:t>
            </a:r>
            <a:endParaRPr lang="tr-TR" sz="2200" dirty="0" smtClean="0">
              <a:latin typeface="Bookman Old Style" pitchFamily="18" charset="0"/>
            </a:endParaRPr>
          </a:p>
          <a:p>
            <a:pPr eaLnBrk="1" hangingPunct="1">
              <a:defRPr/>
            </a:pPr>
            <a:r>
              <a:rPr lang="tr-TR" sz="2200" dirty="0" smtClean="0">
                <a:latin typeface="Bookman Old Style" pitchFamily="18" charset="0"/>
              </a:rPr>
              <a:t>Meslek hastalıkları, işle ilgili hastalıklar ve iş kazalarını önleme</a:t>
            </a:r>
          </a:p>
          <a:p>
            <a:pPr eaLnBrk="1" hangingPunct="1">
              <a:defRPr/>
            </a:pPr>
            <a:r>
              <a:rPr lang="tr-TR" sz="2200" dirty="0" smtClean="0">
                <a:latin typeface="Bookman Old Style" pitchFamily="18" charset="0"/>
              </a:rPr>
              <a:t>İş ortamı sağlık risklerinin diğer çalışanlara yayılımını önleme</a:t>
            </a:r>
          </a:p>
          <a:p>
            <a:pPr eaLnBrk="1" hangingPunct="1">
              <a:defRPr/>
            </a:pPr>
            <a:r>
              <a:rPr lang="tr-TR" sz="2200" dirty="0" smtClean="0">
                <a:latin typeface="Bookman Old Style" pitchFamily="18" charset="0"/>
              </a:rPr>
              <a:t>İşyerindeki tehlikeleri azaltma </a:t>
            </a:r>
          </a:p>
          <a:p>
            <a:pPr eaLnBrk="1" hangingPunct="1">
              <a:defRPr/>
            </a:pPr>
            <a:r>
              <a:rPr lang="tr-TR" sz="2200" dirty="0" smtClean="0">
                <a:latin typeface="Bookman Old Style" pitchFamily="18" charset="0"/>
              </a:rPr>
              <a:t>Sağlığı geliştirme</a:t>
            </a:r>
          </a:p>
          <a:p>
            <a:pPr eaLnBrk="1" hangingPunct="1">
              <a:defRPr/>
            </a:pPr>
            <a:r>
              <a:rPr lang="tr-TR" sz="2200" dirty="0" smtClean="0">
                <a:latin typeface="Bookman Old Style" pitchFamily="18" charset="0"/>
              </a:rPr>
              <a:t>Çevreyi geliştirme  </a:t>
            </a:r>
          </a:p>
          <a:p>
            <a:pPr marL="660400" indent="-660400">
              <a:lnSpc>
                <a:spcPct val="80000"/>
              </a:lnSpc>
              <a:defRPr/>
            </a:pPr>
            <a:endParaRPr lang="tr-TR" sz="2200" dirty="0" smtClean="0">
              <a:latin typeface="Bookman Old Style" pitchFamily="18" charset="0"/>
            </a:endParaRPr>
          </a:p>
          <a:p>
            <a:pPr marL="660400" indent="-660400">
              <a:lnSpc>
                <a:spcPct val="80000"/>
              </a:lnSpc>
              <a:defRPr/>
            </a:pPr>
            <a:endParaRPr lang="tr-TR" sz="2200" b="1" dirty="0" smtClean="0">
              <a:latin typeface="Bookman Old Style" pitchFamily="18" charset="0"/>
            </a:endParaRPr>
          </a:p>
          <a:p>
            <a:pPr marL="660400" indent="-660400" eaLnBrk="1" hangingPunct="1">
              <a:lnSpc>
                <a:spcPct val="80000"/>
              </a:lnSpc>
              <a:defRPr/>
            </a:pPr>
            <a:endParaRPr lang="tr-TR" sz="2200" b="1" dirty="0" smtClean="0">
              <a:latin typeface="Bookman Old Style" pitchFamily="18" charset="0"/>
            </a:endParaRPr>
          </a:p>
          <a:p>
            <a:pPr marL="1035050" lvl="1" indent="-577850" eaLnBrk="1" hangingPunct="1">
              <a:lnSpc>
                <a:spcPct val="80000"/>
              </a:lnSpc>
              <a:defRPr/>
            </a:pPr>
            <a:endParaRPr lang="tr-TR" sz="2200" dirty="0" smtClean="0">
              <a:latin typeface="Bookman Old Style" pitchFamily="18" charset="0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57038" y="1314450"/>
            <a:ext cx="3657600" cy="466344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660400" indent="-660400">
              <a:lnSpc>
                <a:spcPct val="80000"/>
              </a:lnSpc>
              <a:defRPr/>
            </a:pPr>
            <a:endParaRPr lang="tr-TR" sz="2400" dirty="0" smtClean="0">
              <a:latin typeface="+mj-lt"/>
            </a:endParaRPr>
          </a:p>
          <a:p>
            <a:pPr marL="660400" indent="-660400">
              <a:lnSpc>
                <a:spcPct val="80000"/>
              </a:lnSpc>
              <a:defRPr/>
            </a:pPr>
            <a:endParaRPr lang="tr-TR" sz="2400" dirty="0" smtClean="0">
              <a:latin typeface="+mj-lt"/>
            </a:endParaRPr>
          </a:p>
          <a:p>
            <a:pPr marL="660400" indent="-660400">
              <a:lnSpc>
                <a:spcPct val="80000"/>
              </a:lnSpc>
              <a:defRPr/>
            </a:pPr>
            <a:r>
              <a:rPr lang="tr-TR" sz="2400" dirty="0" smtClean="0">
                <a:latin typeface="+mj-lt"/>
              </a:rPr>
              <a:t>İşe giriş muayeneleri  </a:t>
            </a:r>
          </a:p>
          <a:p>
            <a:pPr marL="1035050" lvl="1" indent="-5778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sz="2800" b="1" dirty="0" smtClean="0">
                <a:latin typeface="+mj-lt"/>
              </a:rPr>
              <a:t>“</a:t>
            </a:r>
            <a:r>
              <a:rPr lang="tr-TR" b="1" dirty="0" smtClean="0">
                <a:latin typeface="+mj-lt"/>
              </a:rPr>
              <a:t>Uygun işe</a:t>
            </a:r>
          </a:p>
          <a:p>
            <a:pPr marL="1035050" lvl="1" indent="-5778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b="1" dirty="0" smtClean="0">
                <a:latin typeface="+mj-lt"/>
              </a:rPr>
              <a:t>  uygun insan” </a:t>
            </a:r>
            <a:endParaRPr lang="tr-TR" sz="2800" b="1" dirty="0" smtClean="0">
              <a:latin typeface="+mj-lt"/>
            </a:endParaRPr>
          </a:p>
          <a:p>
            <a:pPr marL="660400" indent="-660400" eaLnBrk="1" hangingPunct="1">
              <a:lnSpc>
                <a:spcPct val="80000"/>
              </a:lnSpc>
              <a:defRPr/>
            </a:pPr>
            <a:r>
              <a:rPr lang="tr-TR" sz="2400" dirty="0" smtClean="0">
                <a:latin typeface="+mj-lt"/>
              </a:rPr>
              <a:t>Periyodik muayeneler</a:t>
            </a:r>
          </a:p>
          <a:p>
            <a:pPr marL="660400" indent="-660400" eaLnBrk="1" hangingPunct="1">
              <a:lnSpc>
                <a:spcPct val="80000"/>
              </a:lnSpc>
              <a:defRPr/>
            </a:pPr>
            <a:r>
              <a:rPr lang="tr-TR" sz="2400" dirty="0" smtClean="0">
                <a:latin typeface="+mj-lt"/>
              </a:rPr>
              <a:t>İşten uzaklaştırma</a:t>
            </a:r>
          </a:p>
          <a:p>
            <a:pPr marL="660400" indent="-660400" eaLnBrk="1" hangingPunct="1">
              <a:lnSpc>
                <a:spcPct val="80000"/>
              </a:lnSpc>
              <a:defRPr/>
            </a:pPr>
            <a:r>
              <a:rPr lang="tr-TR" sz="2400" dirty="0" smtClean="0">
                <a:latin typeface="+mj-lt"/>
              </a:rPr>
              <a:t>İşe dönüş muayeneleri</a:t>
            </a:r>
          </a:p>
          <a:p>
            <a:pPr>
              <a:defRPr/>
            </a:pP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66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39700"/>
            <a:ext cx="8162925" cy="768350"/>
          </a:xfrm>
        </p:spPr>
        <p:txBody>
          <a:bodyPr>
            <a:normAutofit/>
          </a:bodyPr>
          <a:lstStyle/>
          <a:p>
            <a:pPr eaLnBrk="1" hangingPunct="1"/>
            <a:r>
              <a:rPr lang="tr-TR" sz="4000" b="1" dirty="0" smtClean="0">
                <a:latin typeface="Bookman Old Style" pitchFamily="18" charset="0"/>
              </a:rPr>
              <a:t>Üçüncül korunma - izlem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35608" y="1905000"/>
            <a:ext cx="3657600" cy="4663440"/>
          </a:xfrm>
        </p:spPr>
        <p:txBody>
          <a:bodyPr/>
          <a:lstStyle/>
          <a:p>
            <a:pPr marL="635000" indent="-5778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2400" b="1" dirty="0" smtClean="0">
                <a:latin typeface="Bookman Old Style" pitchFamily="18" charset="0"/>
              </a:rPr>
              <a:t>Amaç: </a:t>
            </a:r>
          </a:p>
          <a:p>
            <a:pPr marL="635000" indent="-577850" eaLnBrk="1" hangingPunct="1">
              <a:lnSpc>
                <a:spcPct val="80000"/>
              </a:lnSpc>
            </a:pPr>
            <a:r>
              <a:rPr lang="tr-TR" sz="2400" dirty="0" smtClean="0">
                <a:latin typeface="Bookman Old Style" pitchFamily="18" charset="0"/>
              </a:rPr>
              <a:t>Önceden oluşan hastalığın ilerlemesinin ve komplikasyonlarının azaltılması, yaşam kalitesinin arttırılmasıdır</a:t>
            </a:r>
            <a:endParaRPr lang="tr-TR" sz="2400" dirty="0" smtClean="0"/>
          </a:p>
        </p:txBody>
      </p:sp>
      <p:sp>
        <p:nvSpPr>
          <p:cNvPr id="5" name="4 İçerik Yer Tutucusu"/>
          <p:cNvSpPr>
            <a:spLocks noGrp="1"/>
          </p:cNvSpPr>
          <p:nvPr>
            <p:ph sz="half" idx="2"/>
          </p:nvPr>
        </p:nvSpPr>
        <p:spPr>
          <a:xfrm>
            <a:off x="5276088" y="1905000"/>
            <a:ext cx="3657600" cy="4663440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pPr marL="1035050" lvl="1" indent="-577850" eaLnBrk="1" hangingPunct="1">
              <a:lnSpc>
                <a:spcPct val="80000"/>
              </a:lnSpc>
              <a:defRPr/>
            </a:pPr>
            <a:endParaRPr lang="tr-TR" dirty="0" smtClean="0"/>
          </a:p>
          <a:p>
            <a:pPr marL="1035050" lvl="1" indent="-577850" eaLnBrk="1" hangingPunct="1">
              <a:lnSpc>
                <a:spcPct val="80000"/>
              </a:lnSpc>
              <a:defRPr/>
            </a:pPr>
            <a:r>
              <a:rPr lang="tr-TR" dirty="0" smtClean="0"/>
              <a:t>Meslek Hastalığı yasal tanısı </a:t>
            </a:r>
          </a:p>
          <a:p>
            <a:pPr marL="1035050" lvl="1" indent="-577850" eaLnBrk="1" hangingPunct="1">
              <a:lnSpc>
                <a:spcPct val="80000"/>
              </a:lnSpc>
              <a:defRPr/>
            </a:pPr>
            <a:r>
              <a:rPr lang="tr-TR" dirty="0" smtClean="0"/>
              <a:t>Tedavi </a:t>
            </a:r>
          </a:p>
          <a:p>
            <a:pPr>
              <a:defRPr/>
            </a:pPr>
            <a:endParaRPr lang="tr-TR" sz="2000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67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 idx="4294967295"/>
          </p:nvPr>
        </p:nvSpPr>
        <p:spPr>
          <a:xfrm>
            <a:off x="1475656" y="100013"/>
            <a:ext cx="7668344" cy="1143000"/>
          </a:xfrm>
        </p:spPr>
        <p:txBody>
          <a:bodyPr>
            <a:noAutofit/>
          </a:bodyPr>
          <a:lstStyle/>
          <a:p>
            <a:pPr eaLnBrk="1" hangingPunct="1"/>
            <a:r>
              <a:rPr lang="tr-TR" sz="3600" dirty="0" smtClean="0">
                <a:latin typeface="Bookman Old Style" pitchFamily="18" charset="0"/>
              </a:rPr>
              <a:t>Meslek </a:t>
            </a:r>
            <a:r>
              <a:rPr lang="en-US" sz="3600" dirty="0" smtClean="0">
                <a:latin typeface="Bookman Old Style" pitchFamily="18" charset="0"/>
              </a:rPr>
              <a:t>H</a:t>
            </a:r>
            <a:r>
              <a:rPr lang="tr-TR" sz="3600" dirty="0" err="1" smtClean="0">
                <a:latin typeface="Bookman Old Style" pitchFamily="18" charset="0"/>
              </a:rPr>
              <a:t>astalığı</a:t>
            </a:r>
            <a:r>
              <a:rPr lang="tr-TR" sz="3600" dirty="0" smtClean="0">
                <a:latin typeface="Bookman Old Style" pitchFamily="18" charset="0"/>
              </a:rPr>
              <a:t> Önlemenin </a:t>
            </a:r>
            <a:r>
              <a:rPr lang="en-US" sz="3600" dirty="0" smtClean="0">
                <a:latin typeface="Bookman Old Style" pitchFamily="18" charset="0"/>
              </a:rPr>
              <a:t>Ö</a:t>
            </a:r>
            <a:r>
              <a:rPr lang="tr-TR" sz="3600" dirty="0" smtClean="0">
                <a:latin typeface="Bookman Old Style" pitchFamily="18" charset="0"/>
              </a:rPr>
              <a:t>nem</a:t>
            </a:r>
            <a:r>
              <a:rPr lang="en-US" sz="3600" dirty="0" err="1" smtClean="0">
                <a:latin typeface="Bookman Old Style" pitchFamily="18" charset="0"/>
              </a:rPr>
              <a:t>i</a:t>
            </a:r>
            <a:endParaRPr lang="tr-TR" sz="3600" dirty="0" smtClean="0">
              <a:latin typeface="Bookman Old Style" pitchFamily="18" charset="0"/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idx="4294967295"/>
          </p:nvPr>
        </p:nvSpPr>
        <p:spPr>
          <a:xfrm>
            <a:off x="1331640" y="1600200"/>
            <a:ext cx="689796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ü"/>
            </a:pPr>
            <a:r>
              <a:rPr lang="en-US" sz="2400" dirty="0" err="1" smtClean="0">
                <a:latin typeface="Bookman Old Style" pitchFamily="18" charset="0"/>
              </a:rPr>
              <a:t>İnsan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sağlığını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korumanın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vicdani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sorumlu</a:t>
            </a:r>
            <a:r>
              <a:rPr lang="tr-TR" sz="2400" dirty="0" err="1" smtClean="0">
                <a:latin typeface="Bookman Old Style" pitchFamily="18" charset="0"/>
              </a:rPr>
              <a:t>ğu</a:t>
            </a:r>
            <a:endParaRPr lang="en-US" sz="2400" dirty="0" smtClean="0">
              <a:latin typeface="Bookman Old Style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ü"/>
            </a:pPr>
            <a:r>
              <a:rPr lang="tr-TR" sz="2400" dirty="0" smtClean="0">
                <a:latin typeface="Bookman Old Style" pitchFamily="18" charset="0"/>
              </a:rPr>
              <a:t>Çalışanın sağlıklı olma hakkına saygı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Bookman Old Style" pitchFamily="18" charset="0"/>
              </a:rPr>
              <a:t>H</a:t>
            </a:r>
            <a:r>
              <a:rPr lang="tr-TR" sz="2400" dirty="0" smtClean="0">
                <a:latin typeface="Bookman Old Style" pitchFamily="18" charset="0"/>
              </a:rPr>
              <a:t>aksız kazanç elde e</a:t>
            </a:r>
            <a:r>
              <a:rPr lang="en-US" sz="2400" dirty="0" err="1" smtClean="0">
                <a:latin typeface="Bookman Old Style" pitchFamily="18" charset="0"/>
              </a:rPr>
              <a:t>tmeye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engel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olmak</a:t>
            </a:r>
            <a:r>
              <a:rPr lang="tr-TR" sz="2400" dirty="0" smtClean="0">
                <a:latin typeface="Bookman Old Style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ü"/>
            </a:pPr>
            <a:r>
              <a:rPr lang="tr-TR" sz="2400" dirty="0" smtClean="0">
                <a:latin typeface="Bookman Old Style" pitchFamily="18" charset="0"/>
              </a:rPr>
              <a:t>Meslek hastalığı olup tanı almayan sigortalının genel sağlık sistemine getirdiği ekonomik külfet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önlemek</a:t>
            </a:r>
            <a:endParaRPr lang="tr-TR" sz="2400" dirty="0" smtClean="0">
              <a:latin typeface="Bookman Old Style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ü"/>
            </a:pPr>
            <a:r>
              <a:rPr lang="tr-TR" sz="2400" dirty="0" smtClean="0">
                <a:latin typeface="Bookman Old Style" pitchFamily="18" charset="0"/>
              </a:rPr>
              <a:t>Sağlığı bozulan işçinin genel olarak topluma yükü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68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962400"/>
            <a:ext cx="1981200" cy="1143000"/>
          </a:xfrm>
        </p:spPr>
        <p:txBody>
          <a:bodyPr>
            <a:noAutofit/>
          </a:bodyPr>
          <a:lstStyle/>
          <a:p>
            <a:r>
              <a:rPr lang="tr-TR" sz="2000" dirty="0" smtClean="0">
                <a:latin typeface="+mn-lt"/>
              </a:rPr>
              <a:t>İşyeri hekimi veya yetkili TSM hekimi</a:t>
            </a:r>
            <a:endParaRPr lang="tr-TR" sz="2000" dirty="0">
              <a:latin typeface="+mn-lt"/>
            </a:endParaRPr>
          </a:p>
        </p:txBody>
      </p:sp>
      <p:grpSp>
        <p:nvGrpSpPr>
          <p:cNvPr id="3" name="3 Grup"/>
          <p:cNvGrpSpPr/>
          <p:nvPr/>
        </p:nvGrpSpPr>
        <p:grpSpPr>
          <a:xfrm>
            <a:off x="94077" y="1447800"/>
            <a:ext cx="2420523" cy="2672058"/>
            <a:chOff x="3399837" y="2942227"/>
            <a:chExt cx="2344323" cy="2196164"/>
          </a:xfrm>
        </p:grpSpPr>
        <p:sp>
          <p:nvSpPr>
            <p:cNvPr id="5" name="4 Oval"/>
            <p:cNvSpPr/>
            <p:nvPr/>
          </p:nvSpPr>
          <p:spPr>
            <a:xfrm>
              <a:off x="3399837" y="3028495"/>
              <a:ext cx="2344323" cy="2109896"/>
            </a:xfrm>
            <a:prstGeom prst="ellipse">
              <a:avLst/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3743155" y="2942227"/>
              <a:ext cx="1657687" cy="14919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6500" kern="12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7" name="1 Başlık"/>
          <p:cNvSpPr txBox="1">
            <a:spLocks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Meslek hastalığı tanı veya şüphesi halinde;</a:t>
            </a: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Sağ Ok"/>
          <p:cNvSpPr/>
          <p:nvPr/>
        </p:nvSpPr>
        <p:spPr>
          <a:xfrm>
            <a:off x="2209800" y="1828800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Sağ Ok"/>
          <p:cNvSpPr/>
          <p:nvPr/>
        </p:nvSpPr>
        <p:spPr>
          <a:xfrm>
            <a:off x="2209800" y="2362200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Sağ Ok"/>
          <p:cNvSpPr/>
          <p:nvPr/>
        </p:nvSpPr>
        <p:spPr>
          <a:xfrm>
            <a:off x="2209800" y="2971800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Sağ Ok"/>
          <p:cNvSpPr/>
          <p:nvPr/>
        </p:nvSpPr>
        <p:spPr>
          <a:xfrm>
            <a:off x="2209800" y="3581400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Dikdörtgen"/>
          <p:cNvSpPr/>
          <p:nvPr/>
        </p:nvSpPr>
        <p:spPr>
          <a:xfrm>
            <a:off x="3200400" y="1752600"/>
            <a:ext cx="289560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514350"/>
            <a:r>
              <a:rPr lang="tr-TR" dirty="0" smtClean="0">
                <a:solidFill>
                  <a:schemeClr val="tx1"/>
                </a:solidFill>
              </a:rPr>
              <a:t>İşçiyi bilgilendir</a:t>
            </a:r>
          </a:p>
        </p:txBody>
      </p:sp>
      <p:sp>
        <p:nvSpPr>
          <p:cNvPr id="16" name="15 Dikdörtgen"/>
          <p:cNvSpPr/>
          <p:nvPr/>
        </p:nvSpPr>
        <p:spPr>
          <a:xfrm>
            <a:off x="3200400" y="2362200"/>
            <a:ext cx="28956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514350"/>
            <a:r>
              <a:rPr lang="tr-TR" dirty="0" smtClean="0">
                <a:solidFill>
                  <a:schemeClr val="tx1"/>
                </a:solidFill>
              </a:rPr>
              <a:t>İşverene bildirimde bulun</a:t>
            </a:r>
          </a:p>
        </p:txBody>
      </p:sp>
      <p:sp>
        <p:nvSpPr>
          <p:cNvPr id="17" name="16 Dikdörtgen"/>
          <p:cNvSpPr/>
          <p:nvPr/>
        </p:nvSpPr>
        <p:spPr>
          <a:xfrm>
            <a:off x="3200400" y="2895600"/>
            <a:ext cx="441960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514350"/>
            <a:r>
              <a:rPr lang="tr-TR" dirty="0" smtClean="0">
                <a:solidFill>
                  <a:schemeClr val="tx1"/>
                </a:solidFill>
              </a:rPr>
              <a:t>2. Basamak sağlık kuruluşuna sevk et</a:t>
            </a:r>
          </a:p>
        </p:txBody>
      </p:sp>
      <p:sp>
        <p:nvSpPr>
          <p:cNvPr id="18" name="17 Dikdörtgen"/>
          <p:cNvSpPr/>
          <p:nvPr/>
        </p:nvSpPr>
        <p:spPr>
          <a:xfrm>
            <a:off x="3200400" y="3505200"/>
            <a:ext cx="44196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514350"/>
            <a:r>
              <a:rPr lang="tr-TR" sz="1400" dirty="0" smtClean="0">
                <a:solidFill>
                  <a:schemeClr val="tx1"/>
                </a:solidFill>
              </a:rPr>
              <a:t>Veya SB EAH, Tıp Fak. Meslek </a:t>
            </a:r>
            <a:r>
              <a:rPr lang="tr-TR" sz="1400" dirty="0" err="1" smtClean="0">
                <a:solidFill>
                  <a:schemeClr val="tx1"/>
                </a:solidFill>
              </a:rPr>
              <a:t>Hast</a:t>
            </a:r>
            <a:r>
              <a:rPr lang="tr-TR" sz="1400" dirty="0" smtClean="0">
                <a:solidFill>
                  <a:schemeClr val="tx1"/>
                </a:solidFill>
              </a:rPr>
              <a:t>.ne sevk et</a:t>
            </a:r>
          </a:p>
        </p:txBody>
      </p:sp>
      <p:sp>
        <p:nvSpPr>
          <p:cNvPr id="19" name="18 Dikdörtgen"/>
          <p:cNvSpPr/>
          <p:nvPr/>
        </p:nvSpPr>
        <p:spPr>
          <a:xfrm>
            <a:off x="6858000" y="1676400"/>
            <a:ext cx="1905000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514350"/>
            <a:r>
              <a:rPr lang="tr-TR" dirty="0" smtClean="0">
                <a:solidFill>
                  <a:schemeClr val="tx1"/>
                </a:solidFill>
              </a:rPr>
              <a:t>SGK İl Müdürlüğü</a:t>
            </a:r>
          </a:p>
        </p:txBody>
      </p:sp>
      <p:sp>
        <p:nvSpPr>
          <p:cNvPr id="20" name="19 Sağ Ok"/>
          <p:cNvSpPr/>
          <p:nvPr/>
        </p:nvSpPr>
        <p:spPr>
          <a:xfrm>
            <a:off x="6248400" y="19050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20 Sağ Ok"/>
          <p:cNvSpPr/>
          <p:nvPr/>
        </p:nvSpPr>
        <p:spPr>
          <a:xfrm>
            <a:off x="6248400" y="24384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21 Yukarı Bükülü Ok"/>
          <p:cNvSpPr/>
          <p:nvPr/>
        </p:nvSpPr>
        <p:spPr>
          <a:xfrm rot="16200000" flipH="1">
            <a:off x="7581900" y="3009900"/>
            <a:ext cx="990600" cy="762000"/>
          </a:xfrm>
          <a:prstGeom prst="bentUpArrow">
            <a:avLst>
              <a:gd name="adj1" fmla="val 15909"/>
              <a:gd name="adj2" fmla="val 25000"/>
              <a:gd name="adj3" fmla="val 31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3124200" y="4419600"/>
            <a:ext cx="44958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tr-TR" dirty="0" smtClean="0"/>
              <a:t>GSS </a:t>
            </a:r>
            <a:r>
              <a:rPr lang="tr-TR" dirty="0" err="1" smtClean="0"/>
              <a:t>Gn</a:t>
            </a:r>
            <a:r>
              <a:rPr lang="tr-TR" dirty="0" smtClean="0"/>
              <a:t>. Md. Maluliyet </a:t>
            </a:r>
            <a:r>
              <a:rPr lang="tr-TR" dirty="0"/>
              <a:t>ve Sağlık </a:t>
            </a:r>
            <a:r>
              <a:rPr lang="tr-TR" dirty="0" smtClean="0"/>
              <a:t>Kurulları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tr-TR" dirty="0" smtClean="0"/>
              <a:t>Daire </a:t>
            </a:r>
            <a:r>
              <a:rPr lang="tr-TR" dirty="0" err="1" smtClean="0"/>
              <a:t>Başk</a:t>
            </a:r>
            <a:r>
              <a:rPr lang="tr-TR" dirty="0" smtClean="0"/>
              <a:t>- </a:t>
            </a:r>
            <a:r>
              <a:rPr lang="tr-TR" dirty="0"/>
              <a:t>SGK </a:t>
            </a:r>
            <a:r>
              <a:rPr lang="tr-TR" dirty="0" smtClean="0"/>
              <a:t>Sağlık Kurulu</a:t>
            </a:r>
            <a:endParaRPr lang="tr-TR" sz="2400" dirty="0"/>
          </a:p>
        </p:txBody>
      </p:sp>
      <p:sp>
        <p:nvSpPr>
          <p:cNvPr id="24" name="23 Aşağı Ok"/>
          <p:cNvSpPr/>
          <p:nvPr/>
        </p:nvSpPr>
        <p:spPr>
          <a:xfrm>
            <a:off x="5257800" y="39624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5486400" y="5638800"/>
            <a:ext cx="21336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/>
            <a:r>
              <a:rPr lang="tr-TR" dirty="0" smtClean="0"/>
              <a:t>SGK YSK</a:t>
            </a:r>
            <a:endParaRPr lang="tr-TR" sz="2400" dirty="0"/>
          </a:p>
        </p:txBody>
      </p:sp>
      <p:sp>
        <p:nvSpPr>
          <p:cNvPr id="26" name="25 Aşağı Ok"/>
          <p:cNvSpPr/>
          <p:nvPr/>
        </p:nvSpPr>
        <p:spPr>
          <a:xfrm>
            <a:off x="7086600" y="51054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26 Metin kutusu"/>
          <p:cNvSpPr txBox="1"/>
          <p:nvPr/>
        </p:nvSpPr>
        <p:spPr>
          <a:xfrm>
            <a:off x="6248400" y="51054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dirty="0" smtClean="0"/>
              <a:t>itiraz</a:t>
            </a:r>
            <a:endParaRPr lang="tr-TR" dirty="0"/>
          </a:p>
        </p:txBody>
      </p:sp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dirty="0" smtClean="0">
                <a:solidFill>
                  <a:schemeClr val="tx2"/>
                </a:solidFill>
                <a:latin typeface="Book Antiqua" pitchFamily="18" charset="0"/>
              </a:rPr>
              <a:t>Çalışanlarda Görülen Hastalıklar</a:t>
            </a:r>
          </a:p>
        </p:txBody>
      </p:sp>
      <p:graphicFrame>
        <p:nvGraphicFramePr>
          <p:cNvPr id="1026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066800" y="1752600"/>
          <a:ext cx="7715250" cy="4202113"/>
        </p:xfrm>
        <a:graphic>
          <a:graphicData uri="http://schemas.openxmlformats.org/presentationml/2006/ole">
            <p:oleObj spid="_x0000_s4098" r:id="rId3" imgW="8230313" imgH="4523624" progId="Excel.Sheet.8">
              <p:embed/>
            </p:oleObj>
          </a:graphicData>
        </a:graphic>
      </p:graphicFrame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atlama 2"/>
          <p:cNvSpPr/>
          <p:nvPr/>
        </p:nvSpPr>
        <p:spPr>
          <a:xfrm>
            <a:off x="3962400" y="2667000"/>
            <a:ext cx="5181600" cy="34290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Bookman Old Style" pitchFamily="18" charset="0"/>
              </a:rPr>
              <a:t>TANI koyma yetkisi genişletildi!...</a:t>
            </a:r>
          </a:p>
          <a:p>
            <a:pPr algn="ctr"/>
            <a:endParaRPr lang="tr-TR" dirty="0"/>
          </a:p>
        </p:txBody>
      </p:sp>
      <p:sp>
        <p:nvSpPr>
          <p:cNvPr id="14339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dirty="0" smtClean="0">
                <a:latin typeface="+mn-lt"/>
              </a:rPr>
              <a:t>Meslek Hastaneleri; </a:t>
            </a:r>
          </a:p>
          <a:p>
            <a:pPr lvl="1"/>
            <a:r>
              <a:rPr lang="tr-TR" dirty="0" smtClean="0">
                <a:latin typeface="+mn-lt"/>
              </a:rPr>
              <a:t>Ankara, İstanbul, Zonguldak</a:t>
            </a:r>
            <a:endParaRPr lang="tr-TR" sz="3600" dirty="0" smtClean="0">
              <a:latin typeface="+mn-lt"/>
            </a:endParaRPr>
          </a:p>
          <a:p>
            <a:r>
              <a:rPr lang="tr-TR" dirty="0" smtClean="0"/>
              <a:t>Tıp Fakülteleri </a:t>
            </a:r>
          </a:p>
          <a:p>
            <a:r>
              <a:rPr lang="tr-TR" dirty="0" smtClean="0">
                <a:latin typeface="+mn-lt"/>
              </a:rPr>
              <a:t>S.B. Eğitim Hastaneleri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Başlık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tr-TR" sz="3600" b="1" dirty="0" smtClean="0">
                <a:latin typeface="+mn-lt"/>
              </a:rPr>
              <a:t>Meslek Hastalıkları 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bildirimi zorunlu </a:t>
            </a:r>
            <a:r>
              <a:rPr lang="tr-TR" sz="3600" b="1" dirty="0" smtClean="0">
                <a:latin typeface="+mn-lt"/>
              </a:rPr>
              <a:t>hastalıklardır</a:t>
            </a:r>
          </a:p>
        </p:txBody>
      </p:sp>
      <p:sp>
        <p:nvSpPr>
          <p:cNvPr id="921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tr-TR" sz="4800" dirty="0" smtClean="0">
                <a:latin typeface="+mn-lt"/>
              </a:rPr>
              <a:t>	</a:t>
            </a:r>
            <a:r>
              <a:rPr lang="tr-TR" dirty="0" smtClean="0">
                <a:latin typeface="+mn-lt"/>
              </a:rPr>
              <a:t>Saptadığımız meslek hastalıkları, Meslek Hastalıkları yasal havuzuna girmedikçe meslek Hastalığı sayılamazlar...</a:t>
            </a:r>
            <a:endParaRPr lang="tr-TR" sz="4400" dirty="0" smtClean="0">
              <a:latin typeface="+mn-lt"/>
            </a:endParaRPr>
          </a:p>
          <a:p>
            <a:pPr>
              <a:buFont typeface="Wingdings 2" pitchFamily="18" charset="2"/>
              <a:buNone/>
            </a:pPr>
            <a:endParaRPr lang="tr-TR" sz="4800" dirty="0" smtClean="0">
              <a:latin typeface="+mn-lt"/>
            </a:endParaRPr>
          </a:p>
          <a:p>
            <a:pPr>
              <a:buFont typeface="Wingdings 2" pitchFamily="18" charset="2"/>
              <a:buNone/>
            </a:pPr>
            <a:endParaRPr lang="tr-TR" sz="4800" dirty="0" smtClean="0">
              <a:latin typeface="+mn-lt"/>
            </a:endParaRPr>
          </a:p>
        </p:txBody>
      </p:sp>
      <p:sp>
        <p:nvSpPr>
          <p:cNvPr id="4" name="3 Yuvarlatılmış Dikdörtgen"/>
          <p:cNvSpPr/>
          <p:nvPr/>
        </p:nvSpPr>
        <p:spPr>
          <a:xfrm>
            <a:off x="635000" y="4149725"/>
            <a:ext cx="1727200" cy="187166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/>
              <a:t>Hekim, </a:t>
            </a:r>
          </a:p>
          <a:p>
            <a:pPr algn="ctr">
              <a:defRPr/>
            </a:pPr>
            <a:r>
              <a:rPr lang="tr-TR" sz="2400" dirty="0"/>
              <a:t>Sağlık Kurumu</a:t>
            </a:r>
          </a:p>
          <a:p>
            <a:pPr algn="ctr">
              <a:defRPr/>
            </a:pPr>
            <a:endParaRPr lang="tr-TR" sz="2400" dirty="0"/>
          </a:p>
        </p:txBody>
      </p:sp>
      <p:sp>
        <p:nvSpPr>
          <p:cNvPr id="6" name="5 Yuvarlatılmış Dikdörtgen"/>
          <p:cNvSpPr/>
          <p:nvPr/>
        </p:nvSpPr>
        <p:spPr>
          <a:xfrm>
            <a:off x="6881813" y="4149725"/>
            <a:ext cx="1728787" cy="187166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dirty="0" err="1"/>
              <a:t>SGK’ya</a:t>
            </a:r>
            <a:endParaRPr lang="tr-TR" sz="2800" dirty="0"/>
          </a:p>
          <a:p>
            <a:pPr algn="ctr">
              <a:defRPr/>
            </a:pPr>
            <a:endParaRPr lang="tr-TR" sz="2800" dirty="0"/>
          </a:p>
        </p:txBody>
      </p:sp>
      <p:sp>
        <p:nvSpPr>
          <p:cNvPr id="7" name="6 Sağ Ok"/>
          <p:cNvSpPr/>
          <p:nvPr/>
        </p:nvSpPr>
        <p:spPr>
          <a:xfrm>
            <a:off x="2438400" y="4572001"/>
            <a:ext cx="1447800" cy="228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8" name="7 Sağ Ok"/>
          <p:cNvSpPr/>
          <p:nvPr/>
        </p:nvSpPr>
        <p:spPr>
          <a:xfrm>
            <a:off x="5791200" y="4941889"/>
            <a:ext cx="1019175" cy="2397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2286000" y="4038600"/>
            <a:ext cx="15994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dirty="0" smtClean="0"/>
              <a:t>Meslek Hastalığı </a:t>
            </a:r>
          </a:p>
          <a:p>
            <a:pPr algn="ctr"/>
            <a:r>
              <a:rPr lang="tr-TR" sz="1600" dirty="0" smtClean="0"/>
              <a:t>Bildirim Formu </a:t>
            </a:r>
            <a:endParaRPr lang="tr-TR" sz="1600" dirty="0"/>
          </a:p>
        </p:txBody>
      </p:sp>
      <p:sp>
        <p:nvSpPr>
          <p:cNvPr id="10" name="9 Yuvarlatılmış Dikdörtgen"/>
          <p:cNvSpPr/>
          <p:nvPr/>
        </p:nvSpPr>
        <p:spPr>
          <a:xfrm>
            <a:off x="3987800" y="4191001"/>
            <a:ext cx="1727200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 smtClean="0"/>
              <a:t>İşverene</a:t>
            </a:r>
            <a:endParaRPr lang="tr-TR" sz="2400" dirty="0"/>
          </a:p>
          <a:p>
            <a:pPr algn="ctr">
              <a:defRPr/>
            </a:pPr>
            <a:endParaRPr lang="tr-TR" sz="2400" dirty="0"/>
          </a:p>
        </p:txBody>
      </p:sp>
      <p:sp>
        <p:nvSpPr>
          <p:cNvPr id="12" name="11 Yuvarlatılmış Dikdörtgen"/>
          <p:cNvSpPr/>
          <p:nvPr/>
        </p:nvSpPr>
        <p:spPr>
          <a:xfrm>
            <a:off x="3987800" y="5181600"/>
            <a:ext cx="1727200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 smtClean="0"/>
              <a:t>İşçiye</a:t>
            </a:r>
            <a:endParaRPr lang="tr-TR" sz="2400" dirty="0"/>
          </a:p>
        </p:txBody>
      </p:sp>
      <p:sp>
        <p:nvSpPr>
          <p:cNvPr id="14" name="13 Sağ Ok"/>
          <p:cNvSpPr/>
          <p:nvPr/>
        </p:nvSpPr>
        <p:spPr>
          <a:xfrm>
            <a:off x="2438400" y="5334000"/>
            <a:ext cx="1447800" cy="228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Başlık"/>
          <p:cNvSpPr>
            <a:spLocks noGrp="1"/>
          </p:cNvSpPr>
          <p:nvPr>
            <p:ph type="title"/>
          </p:nvPr>
        </p:nvSpPr>
        <p:spPr>
          <a:xfrm>
            <a:off x="1010653" y="274638"/>
            <a:ext cx="7923035" cy="1143000"/>
          </a:xfrm>
        </p:spPr>
        <p:txBody>
          <a:bodyPr>
            <a:normAutofit fontScale="90000"/>
          </a:bodyPr>
          <a:lstStyle/>
          <a:p>
            <a:r>
              <a:rPr lang="tr-TR" sz="7200" dirty="0" smtClean="0">
                <a:latin typeface="+mn-lt"/>
              </a:rPr>
              <a:t>Ne iş yapıyorsun 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323474" y="1447800"/>
            <a:ext cx="7411452" cy="4800600"/>
          </a:xfrm>
        </p:spPr>
        <p:txBody>
          <a:bodyPr>
            <a:noAutofit/>
          </a:bodyPr>
          <a:lstStyle/>
          <a:p>
            <a:pPr>
              <a:buFont typeface="Wingdings 2" pitchFamily="18" charset="2"/>
              <a:buNone/>
              <a:defRPr/>
            </a:pPr>
            <a:endParaRPr lang="tr-TR" sz="2400" dirty="0" smtClean="0"/>
          </a:p>
          <a:p>
            <a:pPr>
              <a:buFont typeface="Wingdings 2" pitchFamily="18" charset="2"/>
              <a:buNone/>
              <a:defRPr/>
            </a:pPr>
            <a:r>
              <a:rPr lang="tr-TR" sz="2400" dirty="0" smtClean="0"/>
              <a:t>“Hayret ve tereddüt ediyorum. </a:t>
            </a:r>
          </a:p>
          <a:p>
            <a:pPr>
              <a:buFont typeface="Wingdings 2" pitchFamily="18" charset="2"/>
              <a:buNone/>
              <a:defRPr/>
            </a:pPr>
            <a:r>
              <a:rPr lang="tr-TR" sz="2400" dirty="0" smtClean="0"/>
              <a:t>Acaba, ilaç ve sinameki kokan muayenehane </a:t>
            </a:r>
          </a:p>
          <a:p>
            <a:pPr>
              <a:buFont typeface="Wingdings 2" pitchFamily="18" charset="2"/>
              <a:buNone/>
              <a:defRPr/>
            </a:pPr>
            <a:r>
              <a:rPr lang="tr-TR" sz="2400" dirty="0" smtClean="0"/>
              <a:t>ve eczanelerde oturan bu azametli ve şık </a:t>
            </a:r>
          </a:p>
          <a:p>
            <a:pPr>
              <a:buFont typeface="Wingdings 2" pitchFamily="18" charset="2"/>
              <a:buNone/>
              <a:defRPr/>
            </a:pPr>
            <a:r>
              <a:rPr lang="tr-TR" sz="2400" dirty="0" smtClean="0"/>
              <a:t>görüntülü doktorların burnuna işyerlerindeki </a:t>
            </a:r>
          </a:p>
          <a:p>
            <a:pPr>
              <a:buFont typeface="Wingdings 2" pitchFamily="18" charset="2"/>
              <a:buNone/>
              <a:defRPr/>
            </a:pPr>
            <a:r>
              <a:rPr lang="tr-TR" sz="2400" dirty="0" smtClean="0"/>
              <a:t>pis kokulu şeyleri mi soksam, yoksa onları </a:t>
            </a:r>
          </a:p>
          <a:p>
            <a:pPr>
              <a:buFont typeface="Wingdings 2" pitchFamily="18" charset="2"/>
              <a:buNone/>
              <a:defRPr/>
            </a:pPr>
            <a:r>
              <a:rPr lang="tr-TR" sz="2400" dirty="0" smtClean="0"/>
              <a:t>bu çukurları görmeye mi davet etsem?” </a:t>
            </a:r>
          </a:p>
          <a:p>
            <a:pPr>
              <a:buFont typeface="Wingdings 2" pitchFamily="18" charset="2"/>
              <a:buNone/>
              <a:defRPr/>
            </a:pPr>
            <a:endParaRPr lang="tr-TR" sz="2400" dirty="0" smtClean="0"/>
          </a:p>
          <a:p>
            <a:pPr algn="r">
              <a:buFont typeface="Wingdings 2" pitchFamily="18" charset="2"/>
              <a:buNone/>
              <a:defRPr/>
            </a:pPr>
            <a:r>
              <a:rPr lang="tr-TR" sz="2000" b="1" i="1" dirty="0" err="1" smtClean="0"/>
              <a:t>Bernardino</a:t>
            </a:r>
            <a:r>
              <a:rPr lang="tr-TR" sz="2000" b="1" i="1" dirty="0" smtClean="0"/>
              <a:t> </a:t>
            </a:r>
            <a:r>
              <a:rPr lang="tr-TR" sz="2000" b="1" i="1" dirty="0" err="1" smtClean="0"/>
              <a:t>Ramazzini</a:t>
            </a:r>
            <a:r>
              <a:rPr lang="tr-TR" sz="2000" b="1" i="1" dirty="0" smtClean="0"/>
              <a:t> (1633-1714) </a:t>
            </a:r>
          </a:p>
          <a:p>
            <a:pPr algn="r">
              <a:buFont typeface="Wingdings 2" pitchFamily="18" charset="2"/>
              <a:buNone/>
              <a:defRPr/>
            </a:pPr>
            <a:endParaRPr lang="tr-TR" sz="2400" dirty="0" smtClean="0"/>
          </a:p>
          <a:p>
            <a:pPr>
              <a:defRPr/>
            </a:pPr>
            <a:endParaRPr lang="tr-T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6304" y="4577013"/>
            <a:ext cx="11144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Başlangıçtaki</a:t>
            </a:r>
            <a:r>
              <a:rPr lang="en-US" dirty="0" smtClean="0">
                <a:solidFill>
                  <a:schemeClr val="tx1"/>
                </a:solidFill>
              </a:rPr>
              <a:t> 5 </a:t>
            </a:r>
            <a:r>
              <a:rPr lang="en-US" dirty="0" err="1" smtClean="0">
                <a:solidFill>
                  <a:schemeClr val="tx1"/>
                </a:solidFill>
              </a:rPr>
              <a:t>temel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soru</a:t>
            </a:r>
            <a:r>
              <a:rPr lang="en-US" dirty="0" smtClean="0">
                <a:solidFill>
                  <a:schemeClr val="tx1"/>
                </a:solidFill>
              </a:rPr>
              <a:t>; 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err="1" smtClean="0">
                <a:solidFill>
                  <a:schemeClr val="tx1"/>
                </a:solidFill>
                <a:latin typeface="+mj-lt"/>
              </a:rPr>
              <a:t>Yapılan</a:t>
            </a:r>
            <a:r>
              <a:rPr lang="en-GB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+mj-lt"/>
              </a:rPr>
              <a:t>iş</a:t>
            </a:r>
            <a:r>
              <a:rPr lang="en-GB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+mj-lt"/>
              </a:rPr>
              <a:t>nedir</a:t>
            </a:r>
            <a:r>
              <a:rPr lang="en-GB" dirty="0" smtClean="0">
                <a:solidFill>
                  <a:schemeClr val="tx1"/>
                </a:solidFill>
                <a:latin typeface="+mj-lt"/>
              </a:rPr>
              <a:t>?</a:t>
            </a:r>
            <a:endParaRPr lang="tr-TR" dirty="0" smtClean="0">
              <a:solidFill>
                <a:schemeClr val="tx1"/>
              </a:solidFill>
              <a:latin typeface="+mj-lt"/>
            </a:endParaRPr>
          </a:p>
          <a:p>
            <a:pPr lvl="0"/>
            <a:r>
              <a:rPr lang="en-GB" dirty="0" err="1" smtClean="0">
                <a:solidFill>
                  <a:schemeClr val="tx1"/>
                </a:solidFill>
                <a:latin typeface="+mj-lt"/>
              </a:rPr>
              <a:t>Maruz</a:t>
            </a:r>
            <a:r>
              <a:rPr lang="en-GB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+mj-lt"/>
              </a:rPr>
              <a:t>kalınan</a:t>
            </a:r>
            <a:r>
              <a:rPr lang="en-GB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+mj-lt"/>
              </a:rPr>
              <a:t>etken</a:t>
            </a:r>
            <a:r>
              <a:rPr lang="en-GB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+mj-lt"/>
              </a:rPr>
              <a:t>nedir</a:t>
            </a:r>
            <a:r>
              <a:rPr lang="en-GB" dirty="0" smtClean="0">
                <a:solidFill>
                  <a:schemeClr val="tx1"/>
                </a:solidFill>
                <a:latin typeface="+mj-lt"/>
              </a:rPr>
              <a:t>?</a:t>
            </a:r>
            <a:endParaRPr lang="tr-TR" dirty="0" smtClean="0">
              <a:solidFill>
                <a:schemeClr val="tx1"/>
              </a:solidFill>
              <a:latin typeface="+mj-lt"/>
            </a:endParaRPr>
          </a:p>
          <a:p>
            <a:pPr lvl="0"/>
            <a:r>
              <a:rPr lang="en-GB" dirty="0" err="1" smtClean="0">
                <a:solidFill>
                  <a:schemeClr val="tx1"/>
                </a:solidFill>
                <a:latin typeface="+mj-lt"/>
              </a:rPr>
              <a:t>Öykü</a:t>
            </a:r>
            <a:r>
              <a:rPr lang="en-GB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+mj-lt"/>
              </a:rPr>
              <a:t>nedir</a:t>
            </a:r>
            <a:r>
              <a:rPr lang="en-GB" dirty="0" smtClean="0">
                <a:solidFill>
                  <a:schemeClr val="tx1"/>
                </a:solidFill>
                <a:latin typeface="+mj-lt"/>
              </a:rPr>
              <a:t>? </a:t>
            </a:r>
            <a:endParaRPr lang="tr-TR" dirty="0" smtClean="0">
              <a:solidFill>
                <a:schemeClr val="tx1"/>
              </a:solidFill>
              <a:latin typeface="+mj-lt"/>
            </a:endParaRPr>
          </a:p>
          <a:p>
            <a:r>
              <a:rPr lang="en-GB" dirty="0" err="1" smtClean="0">
                <a:latin typeface="+mj-lt"/>
              </a:rPr>
              <a:t>İşyerinde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başka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etkilenenler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var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mı</a:t>
            </a:r>
            <a:r>
              <a:rPr lang="en-GB" dirty="0" smtClean="0">
                <a:latin typeface="+mj-lt"/>
              </a:rPr>
              <a:t>?  </a:t>
            </a:r>
            <a:endParaRPr lang="tr-TR" dirty="0" smtClean="0">
              <a:latin typeface="+mj-lt"/>
            </a:endParaRPr>
          </a:p>
          <a:p>
            <a:pPr lvl="0"/>
            <a:r>
              <a:rPr lang="en-GB" dirty="0" err="1" smtClean="0">
                <a:solidFill>
                  <a:schemeClr val="tx1"/>
                </a:solidFill>
                <a:latin typeface="+mj-lt"/>
              </a:rPr>
              <a:t>Hastalığı</a:t>
            </a:r>
            <a:r>
              <a:rPr lang="en-GB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+mj-lt"/>
              </a:rPr>
              <a:t>kontrol</a:t>
            </a:r>
            <a:r>
              <a:rPr lang="en-GB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+mj-lt"/>
              </a:rPr>
              <a:t>etmek</a:t>
            </a:r>
            <a:r>
              <a:rPr lang="en-GB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+mj-lt"/>
              </a:rPr>
              <a:t>ya</a:t>
            </a:r>
            <a:r>
              <a:rPr lang="en-GB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+mj-lt"/>
              </a:rPr>
              <a:t>da</a:t>
            </a:r>
            <a:r>
              <a:rPr lang="en-GB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+mj-lt"/>
              </a:rPr>
              <a:t>sınırlamak</a:t>
            </a:r>
            <a:r>
              <a:rPr lang="en-GB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+mj-lt"/>
              </a:rPr>
              <a:t>için</a:t>
            </a:r>
            <a:r>
              <a:rPr lang="en-GB" dirty="0" smtClean="0">
                <a:solidFill>
                  <a:schemeClr val="tx1"/>
                </a:solidFill>
                <a:latin typeface="+mj-lt"/>
              </a:rPr>
              <a:t> ne </a:t>
            </a:r>
            <a:r>
              <a:rPr lang="en-GB" dirty="0" err="1" smtClean="0">
                <a:solidFill>
                  <a:schemeClr val="tx1"/>
                </a:solidFill>
                <a:latin typeface="+mj-lt"/>
              </a:rPr>
              <a:t>yapılabilir</a:t>
            </a:r>
            <a:r>
              <a:rPr lang="en-GB" dirty="0" smtClean="0">
                <a:solidFill>
                  <a:schemeClr val="tx1"/>
                </a:solidFill>
                <a:latin typeface="+mj-lt"/>
              </a:rPr>
              <a:t>? </a:t>
            </a:r>
            <a:endParaRPr lang="tr-TR" dirty="0" smtClean="0">
              <a:solidFill>
                <a:schemeClr val="tx1"/>
              </a:solidFill>
              <a:latin typeface="+mj-lt"/>
            </a:endParaRPr>
          </a:p>
          <a:p>
            <a:endParaRPr lang="tr-TR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İş ilişkisini düşündüren semptomlar;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chemeClr val="tx1"/>
                </a:solidFill>
                <a:latin typeface="+mj-lt"/>
              </a:rPr>
              <a:t>Mesleğe başladıktan sonra ortaya çıkması</a:t>
            </a:r>
            <a:endParaRPr lang="en-US" sz="3600" dirty="0" smtClean="0">
              <a:solidFill>
                <a:schemeClr val="tx1"/>
              </a:solidFill>
              <a:latin typeface="+mj-lt"/>
            </a:endParaRPr>
          </a:p>
          <a:p>
            <a:r>
              <a:rPr lang="tr-TR" sz="3600" dirty="0" smtClean="0">
                <a:solidFill>
                  <a:schemeClr val="tx1"/>
                </a:solidFill>
                <a:latin typeface="+mj-lt"/>
              </a:rPr>
              <a:t>Hafta sonu ve tatillerde düzelmesi</a:t>
            </a:r>
            <a:endParaRPr lang="en-US" sz="3600" dirty="0" smtClean="0">
              <a:solidFill>
                <a:schemeClr val="tx1"/>
              </a:solidFill>
              <a:latin typeface="+mj-lt"/>
            </a:endParaRPr>
          </a:p>
          <a:p>
            <a:r>
              <a:rPr lang="tr-TR" sz="3600" dirty="0" smtClean="0">
                <a:solidFill>
                  <a:schemeClr val="tx1"/>
                </a:solidFill>
                <a:latin typeface="+mj-lt"/>
              </a:rPr>
              <a:t>İşe dönünce artması</a:t>
            </a:r>
            <a:endParaRPr lang="en-US" sz="3600" dirty="0" smtClean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Bir hastalık;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Tedaviye cevap vermiyorsa, </a:t>
            </a:r>
          </a:p>
          <a:p>
            <a:r>
              <a:rPr lang="tr-TR" dirty="0" smtClean="0"/>
              <a:t>Tipik demografik profile uymuyorsa, </a:t>
            </a:r>
          </a:p>
          <a:p>
            <a:r>
              <a:rPr lang="tr-TR" dirty="0" smtClean="0"/>
              <a:t>Sebebi kestirilemiyorsa, 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	Mesleki bir nedeni olabileceğinden şüphelenilmelidir!!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Başlık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tr-TR" sz="2400" dirty="0" smtClean="0">
                <a:latin typeface="+mn-lt"/>
              </a:rPr>
              <a:t>Meslek hastalıkları şüphesiyle yetkili hastanelere başvuru işlemleri</a:t>
            </a:r>
            <a:endParaRPr lang="tr-TR" dirty="0" smtClean="0">
              <a:latin typeface="+mn-lt"/>
            </a:endParaRPr>
          </a:p>
        </p:txBody>
      </p:sp>
      <p:sp>
        <p:nvSpPr>
          <p:cNvPr id="1229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5313" indent="-514350">
              <a:lnSpc>
                <a:spcPct val="80000"/>
              </a:lnSpc>
              <a:buFontTx/>
              <a:buAutoNum type="alphaLcPeriod"/>
            </a:pPr>
            <a:r>
              <a:rPr lang="tr-TR" sz="3000" dirty="0" smtClean="0">
                <a:latin typeface="+mn-lt"/>
              </a:rPr>
              <a:t>Bir sağlık biriminden meslek hastalığı şüphesi ile ilgili meslek hastalıkları hastanesine sigortalının sevki, </a:t>
            </a:r>
          </a:p>
          <a:p>
            <a:pPr marL="595313" indent="-514350">
              <a:lnSpc>
                <a:spcPct val="80000"/>
              </a:lnSpc>
              <a:buFontTx/>
              <a:buAutoNum type="alphaLcPeriod"/>
            </a:pPr>
            <a:r>
              <a:rPr lang="tr-TR" sz="3000" dirty="0" smtClean="0">
                <a:latin typeface="+mn-lt"/>
              </a:rPr>
              <a:t>Sigortalının meslek hastalığı iddiası ile sigorta müdürlükleri aracılığıyla ilgili meslek hastalıkları hastanesine sevki, </a:t>
            </a:r>
          </a:p>
          <a:p>
            <a:pPr marL="595313" indent="-514350">
              <a:lnSpc>
                <a:spcPct val="80000"/>
              </a:lnSpc>
              <a:buFontTx/>
              <a:buAutoNum type="alphaLcPeriod"/>
            </a:pPr>
            <a:r>
              <a:rPr lang="tr-TR" sz="3000" dirty="0" smtClean="0">
                <a:latin typeface="+mn-lt"/>
              </a:rPr>
              <a:t>Meslek hastalıkları hastanesinde yapılan periyodik muayene sonucu meslek hastalığı şüphesi olan sigortalının başvurusu, </a:t>
            </a:r>
          </a:p>
          <a:p>
            <a:pPr marL="595313" indent="-514350">
              <a:lnSpc>
                <a:spcPct val="80000"/>
              </a:lnSpc>
              <a:buFontTx/>
              <a:buAutoNum type="alphaLcPeriod"/>
            </a:pPr>
            <a:r>
              <a:rPr lang="tr-TR" sz="3000" dirty="0" smtClean="0">
                <a:latin typeface="+mn-lt"/>
              </a:rPr>
              <a:t>İşyeri hekimlerince meslek hastalığı şüphesi olan sigortalının başvurusu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09650" y="0"/>
            <a:ext cx="8134350" cy="1143000"/>
          </a:xfrm>
          <a:noFill/>
        </p:spPr>
        <p:txBody>
          <a:bodyPr>
            <a:noAutofit/>
          </a:bodyPr>
          <a:lstStyle/>
          <a:p>
            <a:r>
              <a:rPr lang="tr-TR" sz="3200" dirty="0" smtClean="0">
                <a:latin typeface="+mn-lt"/>
              </a:rPr>
              <a:t>İş kazası veya meslek hastalığı sigortasından sağlanan haklar</a:t>
            </a:r>
            <a:endParaRPr lang="tr-TR" sz="3200" dirty="0"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047750" y="1600200"/>
            <a:ext cx="5200650" cy="4525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dirty="0" smtClean="0">
                <a:latin typeface="+mn-lt"/>
              </a:rPr>
              <a:t>geçici iş göremezlik ödeneği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>
                <a:latin typeface="+mn-lt"/>
              </a:rPr>
              <a:t>sürekli iş göremezlik geliri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>
                <a:latin typeface="+mn-lt"/>
              </a:rPr>
              <a:t>ölen sigortalının hak sahiplerine gelir bağlanması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>
                <a:latin typeface="+mn-lt"/>
              </a:rPr>
              <a:t>gelir bağlanmış olan kız çocuklarına evlenme ödeneği verilmesi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>
                <a:latin typeface="+mn-lt"/>
              </a:rPr>
              <a:t>cenaze ödeneği</a:t>
            </a:r>
          </a:p>
          <a:p>
            <a:endParaRPr lang="tr-TR" sz="3200" dirty="0">
              <a:latin typeface="+mn-lt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324600" y="1600200"/>
            <a:ext cx="2590800" cy="452596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tr-TR" sz="2400" dirty="0" smtClean="0">
                <a:latin typeface="+mn-lt"/>
              </a:rPr>
              <a:t>	</a:t>
            </a:r>
            <a:r>
              <a:rPr lang="tr-TR" sz="2000" dirty="0" smtClean="0">
                <a:latin typeface="+mn-lt"/>
              </a:rPr>
              <a:t>meslekte kazanma gücü en az % 10 oranında azalmış bulunduğu tespit edilen sigortalı, sürekli iş göremezlik gelirine hak kazanır</a:t>
            </a:r>
            <a:endParaRPr lang="tr-TR" sz="2400" dirty="0" smtClean="0">
              <a:latin typeface="+mn-lt"/>
            </a:endParaRPr>
          </a:p>
          <a:p>
            <a:pPr algn="ctr"/>
            <a:endParaRPr lang="tr-TR" dirty="0">
              <a:latin typeface="+mn-lt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sz="3600" dirty="0" smtClean="0"/>
              <a:t>Meslek hastalığı tanısını koymak önemlidir: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403648" y="1916113"/>
            <a:ext cx="7283152" cy="4389437"/>
          </a:xfrm>
        </p:spPr>
        <p:txBody>
          <a:bodyPr/>
          <a:lstStyle/>
          <a:p>
            <a:pPr eaLnBrk="1" hangingPunct="1"/>
            <a:r>
              <a:rPr lang="tr-TR" sz="2800" dirty="0" smtClean="0">
                <a:latin typeface="+mj-lt"/>
              </a:rPr>
              <a:t>Toplum sağlığı sorunu</a:t>
            </a:r>
          </a:p>
          <a:p>
            <a:pPr eaLnBrk="1" hangingPunct="1"/>
            <a:r>
              <a:rPr lang="tr-TR" sz="2800" dirty="0" smtClean="0">
                <a:latin typeface="+mj-lt"/>
              </a:rPr>
              <a:t>Sağlık sigortacılığının yükünü artırır </a:t>
            </a:r>
          </a:p>
          <a:p>
            <a:pPr eaLnBrk="1" hangingPunct="1"/>
            <a:r>
              <a:rPr lang="tr-TR" sz="2800" dirty="0" smtClean="0">
                <a:latin typeface="+mj-lt"/>
              </a:rPr>
              <a:t>İş barışını olumsuz etkiler 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latin typeface="+mj-lt"/>
              </a:rPr>
              <a:t>Sağlıklı olma hakkına saygı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latin typeface="+mj-lt"/>
              </a:rPr>
              <a:t>Haksız rekabet,haksız kazanç 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latin typeface="+mj-lt"/>
              </a:rPr>
              <a:t>Tanısız Meslek hastalığı; </a:t>
            </a:r>
            <a:r>
              <a:rPr lang="tr-TR" sz="2800" dirty="0" err="1" smtClean="0">
                <a:latin typeface="+mj-lt"/>
              </a:rPr>
              <a:t>GSS’na</a:t>
            </a:r>
            <a:r>
              <a:rPr lang="tr-TR" sz="2800" dirty="0" smtClean="0">
                <a:latin typeface="+mj-lt"/>
              </a:rPr>
              <a:t>, tüm işveren ve işçilere haksız prim yükü</a:t>
            </a:r>
          </a:p>
          <a:p>
            <a:pPr eaLnBrk="1" hangingPunct="1"/>
            <a:endParaRPr lang="tr-TR" dirty="0" smtClean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619750" y="3943350"/>
            <a:ext cx="3276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endParaRPr lang="tr-TR" sz="2800" b="1" dirty="0" smtClean="0">
              <a:solidFill>
                <a:schemeClr val="accent6"/>
              </a:solidFill>
              <a:latin typeface="Book Antiqua" pitchFamily="18" charset="0"/>
            </a:endParaRPr>
          </a:p>
          <a:p>
            <a:pPr algn="r" eaLnBrk="0" hangingPunct="0">
              <a:defRPr/>
            </a:pPr>
            <a:r>
              <a:rPr lang="tr-TR" sz="2800" b="1" dirty="0" smtClean="0">
                <a:solidFill>
                  <a:schemeClr val="accent6"/>
                </a:solidFill>
                <a:latin typeface="Book Antiqua" pitchFamily="18" charset="0"/>
              </a:rPr>
              <a:t>TEŞEKKÜRLER</a:t>
            </a:r>
            <a:r>
              <a:rPr lang="en-US" sz="2800" b="1" dirty="0" smtClean="0">
                <a:solidFill>
                  <a:schemeClr val="accent6"/>
                </a:solidFill>
                <a:latin typeface="Book Antiqua" pitchFamily="18" charset="0"/>
              </a:rPr>
              <a:t>!</a:t>
            </a:r>
            <a:r>
              <a:rPr lang="en-GB" sz="2800" dirty="0" smtClean="0">
                <a:solidFill>
                  <a:schemeClr val="accent6"/>
                </a:solidFill>
                <a:latin typeface="Book Antiqua" pitchFamily="18" charset="0"/>
              </a:rPr>
              <a:t> </a:t>
            </a:r>
            <a:r>
              <a:rPr lang="en-GB" sz="2800" b="1" dirty="0" smtClean="0">
                <a:solidFill>
                  <a:schemeClr val="accent6"/>
                </a:solidFill>
                <a:latin typeface="Book Antiqua" pitchFamily="18" charset="0"/>
              </a:rPr>
              <a:t/>
            </a:r>
            <a:br>
              <a:rPr lang="en-GB" sz="2800" b="1" dirty="0" smtClean="0">
                <a:solidFill>
                  <a:schemeClr val="accent6"/>
                </a:solidFill>
                <a:latin typeface="Book Antiqua" pitchFamily="18" charset="0"/>
              </a:rPr>
            </a:br>
            <a:endParaRPr lang="tr-TR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79</a:t>
            </a:fld>
            <a:endParaRPr lang="tr-TR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7288" y="271463"/>
            <a:ext cx="4446328" cy="599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2799076" y="6006584"/>
            <a:ext cx="5917069" cy="1200329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tr-TR" b="1" dirty="0" err="1" smtClean="0">
                <a:latin typeface="Book Antiqua" pitchFamily="18" charset="0"/>
                <a:hlinkClick r:id="rId3"/>
              </a:rPr>
              <a:t>cebrailsimsek</a:t>
            </a:r>
            <a:r>
              <a:rPr lang="tr-TR" b="1" dirty="0" smtClean="0">
                <a:latin typeface="Book Antiqua" pitchFamily="18" charset="0"/>
                <a:hlinkClick r:id="rId3"/>
              </a:rPr>
              <a:t>@</a:t>
            </a:r>
            <a:r>
              <a:rPr lang="tr-TR" b="1" dirty="0" err="1" smtClean="0">
                <a:latin typeface="Book Antiqua" pitchFamily="18" charset="0"/>
                <a:hlinkClick r:id="rId3"/>
              </a:rPr>
              <a:t>gmail</a:t>
            </a:r>
            <a:r>
              <a:rPr lang="tr-TR" b="1" dirty="0" smtClean="0">
                <a:latin typeface="Book Antiqua" pitchFamily="18" charset="0"/>
                <a:hlinkClick r:id="rId3"/>
              </a:rPr>
              <a:t>.com</a:t>
            </a:r>
            <a:endParaRPr lang="tr-TR" b="1" dirty="0" smtClean="0">
              <a:latin typeface="Book Antiqua" pitchFamily="18" charset="0"/>
            </a:endParaRPr>
          </a:p>
          <a:p>
            <a:r>
              <a:rPr lang="tr-TR" dirty="0" smtClean="0">
                <a:hlinkClick r:id="rId4"/>
              </a:rPr>
              <a:t>https://www.facebook.com/groups/issagligimeslekhastaliklari/</a:t>
            </a:r>
            <a:endParaRPr lang="tr-TR" dirty="0" smtClean="0"/>
          </a:p>
          <a:p>
            <a:pPr algn="r" eaLnBrk="0" hangingPunct="0">
              <a:defRPr/>
            </a:pPr>
            <a:endParaRPr lang="tr-TR" b="1" dirty="0" smtClean="0">
              <a:latin typeface="Book Antiqua" pitchFamily="18" charset="0"/>
            </a:endParaRPr>
          </a:p>
          <a:p>
            <a:pPr algn="r" eaLnBrk="0" hangingPunct="0">
              <a:defRPr/>
            </a:pPr>
            <a:endParaRPr lang="tr-TR" b="1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87624" y="619125"/>
            <a:ext cx="7684914" cy="581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r-TR" sz="4400" dirty="0" smtClean="0">
                <a:solidFill>
                  <a:schemeClr val="tx2"/>
                </a:solidFill>
                <a:latin typeface="Book Antiqua" pitchFamily="18" charset="0"/>
              </a:rPr>
              <a:t>Meslek Hastalığı</a:t>
            </a:r>
            <a:endParaRPr lang="tr-TR" sz="4400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6147" name="2 İçerik Yer Tutucusu"/>
          <p:cNvSpPr>
            <a:spLocks noGrp="1"/>
          </p:cNvSpPr>
          <p:nvPr>
            <p:ph idx="1"/>
          </p:nvPr>
        </p:nvSpPr>
        <p:spPr>
          <a:xfrm>
            <a:off x="1259631" y="1333500"/>
            <a:ext cx="7398593" cy="1905000"/>
          </a:xfrm>
        </p:spPr>
        <p:txBody>
          <a:bodyPr>
            <a:no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tr-TR" dirty="0" smtClean="0">
                <a:solidFill>
                  <a:schemeClr val="tx1"/>
                </a:solidFill>
                <a:latin typeface="Book Antiqua" pitchFamily="18" charset="0"/>
              </a:rPr>
              <a:t>    “zararlı bir etkenle bundan etkilenen insan vücudu arasında, çalışılan işe özgü bir neden-sonuç, etki-tepki ilişkisinin ortaya konabildiği hastalıklar grubu”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Gariban Ada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1838315"/>
            <a:ext cx="3380075" cy="2709221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Meslek hastalıkları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Beklenmeyen </a:t>
            </a:r>
          </a:p>
          <a:p>
            <a:r>
              <a:rPr lang="tr-TR" dirty="0" smtClean="0"/>
              <a:t>Tanınmayan </a:t>
            </a:r>
          </a:p>
          <a:p>
            <a:r>
              <a:rPr lang="tr-TR" dirty="0" smtClean="0"/>
              <a:t>İzlenmeyen </a:t>
            </a:r>
          </a:p>
          <a:p>
            <a:r>
              <a:rPr lang="tr-TR" dirty="0" smtClean="0"/>
              <a:t>Tanısı konulmayan </a:t>
            </a:r>
          </a:p>
          <a:p>
            <a:r>
              <a:rPr lang="tr-TR" dirty="0" smtClean="0"/>
              <a:t>Tedavi edilmeyen </a:t>
            </a:r>
          </a:p>
          <a:p>
            <a:r>
              <a:rPr lang="tr-TR" dirty="0" smtClean="0"/>
              <a:t>Kayıt edilmeyen</a:t>
            </a:r>
          </a:p>
          <a:p>
            <a:r>
              <a:rPr lang="tr-TR" dirty="0" smtClean="0"/>
              <a:t>Tazmin edilmeyen</a:t>
            </a:r>
          </a:p>
          <a:p>
            <a:pPr algn="ctr">
              <a:buNone/>
            </a:pPr>
            <a:r>
              <a:rPr lang="tr-TR" sz="4000" dirty="0" smtClean="0"/>
              <a:t>hastalıklar</a:t>
            </a:r>
            <a:endParaRPr lang="tr-T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txDef>
      <a:spPr bwMode="auto">
        <a:noFill/>
        <a:ln w="76200">
          <a:solidFill>
            <a:srgbClr val="CCFFFF"/>
          </a:solidFill>
          <a:prstDash val="sysDot"/>
          <a:miter lim="800000"/>
          <a:headEnd/>
          <a:tailEnd/>
        </a:ln>
        <a:effectLst/>
      </a:spPr>
      <a:bodyPr>
        <a:spAutoFit/>
      </a:bodyPr>
      <a:lstStyle>
        <a:defPPr>
          <a:spcBef>
            <a:spcPct val="50000"/>
          </a:spcBef>
          <a:defRPr sz="3600" b="1" dirty="0">
            <a:latin typeface="Bookman Old Style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4039</TotalTime>
  <Words>2534</Words>
  <Application>Microsoft Office PowerPoint</Application>
  <PresentationFormat>Ekran Gösterisi (4:3)</PresentationFormat>
  <Paragraphs>754</Paragraphs>
  <Slides>79</Slides>
  <Notes>8</Notes>
  <HiddenSlides>1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2</vt:i4>
      </vt:variant>
      <vt:variant>
        <vt:lpstr>Slayt Başlıkları</vt:lpstr>
      </vt:variant>
      <vt:variant>
        <vt:i4>79</vt:i4>
      </vt:variant>
    </vt:vector>
  </HeadingPairs>
  <TitlesOfParts>
    <vt:vector size="82" baseType="lpstr">
      <vt:lpstr>Gündönümü</vt:lpstr>
      <vt:lpstr>Microsoft Office Excel 97-2003 Çalışma Sayfası</vt:lpstr>
      <vt:lpstr>Bitmap Image</vt:lpstr>
      <vt:lpstr>MESLEK HASTALIKLARI ve  İŞLE İLGİLİ HASTALIKLAR</vt:lpstr>
      <vt:lpstr>Sağlık</vt:lpstr>
      <vt:lpstr>İş sağlığı</vt:lpstr>
      <vt:lpstr>İş Sağlığı Hizmeti </vt:lpstr>
      <vt:lpstr>Mesleki risk faktörleri</vt:lpstr>
      <vt:lpstr>Mesleki risk faktörleri</vt:lpstr>
      <vt:lpstr>Çalışanlarda Görülen Hastalıklar</vt:lpstr>
      <vt:lpstr>Meslek Hastalığı</vt:lpstr>
      <vt:lpstr>Meslek hastalıkları</vt:lpstr>
      <vt:lpstr>Meslek Hastalığı</vt:lpstr>
      <vt:lpstr>Meslek hastalığı</vt:lpstr>
      <vt:lpstr>Nedensellik düzeyi</vt:lpstr>
      <vt:lpstr>Slayt 13</vt:lpstr>
      <vt:lpstr>Slayt 14</vt:lpstr>
      <vt:lpstr>Slayt 15</vt:lpstr>
      <vt:lpstr>Slayt 16</vt:lpstr>
      <vt:lpstr>Kimyasal maddelerle olan meslek hastalıkları</vt:lpstr>
      <vt:lpstr>Pnömokonyozlar v.d. mesleki solunum sistemi hastalıkları</vt:lpstr>
      <vt:lpstr>Fizik etkenlerle olan meslek hastalıkları</vt:lpstr>
      <vt:lpstr>Etmenlere göre :</vt:lpstr>
      <vt:lpstr>Meslek hastalıkları ve yaralanmalarında ilk 10 (NIOSH)</vt:lpstr>
      <vt:lpstr>mesleki neden daha sık</vt:lpstr>
      <vt:lpstr>Slayt 23</vt:lpstr>
      <vt:lpstr>RİSK ORANI EN YÜKSEK MESLEKLER</vt:lpstr>
      <vt:lpstr>Meslek hastalıkları açısından Risk Grupları</vt:lpstr>
      <vt:lpstr>Mesleki Akciğer Hastalıkları etkenleri- Örnekler</vt:lpstr>
      <vt:lpstr>Mesleki Akciğer Hastalıkları</vt:lpstr>
      <vt:lpstr>Mesleki astım </vt:lpstr>
      <vt:lpstr>Slayt 29</vt:lpstr>
      <vt:lpstr>Mesleki astımdan kuşkulan!...</vt:lpstr>
      <vt:lpstr>Mesleki KOAH etkenleri- Örnekler</vt:lpstr>
      <vt:lpstr>Mesleki akciğer hastalıklarının spektrumu</vt:lpstr>
      <vt:lpstr>Slayt 33</vt:lpstr>
      <vt:lpstr>Mesleki KOAH akla gelmeli!..</vt:lpstr>
      <vt:lpstr>Pnömokonyozlar</vt:lpstr>
      <vt:lpstr>Pnömokonyozlar - Nedenleri</vt:lpstr>
      <vt:lpstr>Slayt 37</vt:lpstr>
      <vt:lpstr>Mesleki maruziyet</vt:lpstr>
      <vt:lpstr>Slayt 39</vt:lpstr>
      <vt:lpstr>Solunum ateşi</vt:lpstr>
      <vt:lpstr>Etkenler</vt:lpstr>
      <vt:lpstr>Aşırı duyarlılık pnömonileri- Nedenleri</vt:lpstr>
      <vt:lpstr>Mesleki akciğer kanseri nedenleri</vt:lpstr>
      <vt:lpstr>Ensefalopatiler</vt:lpstr>
      <vt:lpstr>Örnekler</vt:lpstr>
      <vt:lpstr>Hipertansiyon(HT)  İşle ilişkili risk faktörleri</vt:lpstr>
      <vt:lpstr>Koroner Damar Hastalığı İşle ilişkili risk faktörleri</vt:lpstr>
      <vt:lpstr>Gürültü-KVS</vt:lpstr>
      <vt:lpstr>Peptik ülser İşle ilişkili risk faktörleri</vt:lpstr>
      <vt:lpstr>İşle ilgili Hareket sistemi hastalıkları-Risk faktörleri</vt:lpstr>
      <vt:lpstr>Slayt 51</vt:lpstr>
      <vt:lpstr>İş stresi</vt:lpstr>
      <vt:lpstr>Travma sonrası stres sendromu</vt:lpstr>
      <vt:lpstr>Tükenmişlik sendromu</vt:lpstr>
      <vt:lpstr>Slayt 55</vt:lpstr>
      <vt:lpstr>Slayt 56</vt:lpstr>
      <vt:lpstr>Gürültü ve titreşim</vt:lpstr>
      <vt:lpstr>Gürültü + Kimyasallar</vt:lpstr>
      <vt:lpstr>Gürültü + Kimyasallar</vt:lpstr>
      <vt:lpstr>Gürültü + Sigara</vt:lpstr>
      <vt:lpstr>Slayt 61</vt:lpstr>
      <vt:lpstr>Meslek hastalıklarımızı tesbit edemiyoruz</vt:lpstr>
      <vt:lpstr>Çalışma sağlığı ilkeleri</vt:lpstr>
      <vt:lpstr>Birincil korunma</vt:lpstr>
      <vt:lpstr>Slayt 65</vt:lpstr>
      <vt:lpstr>İkincil korunma - izlem</vt:lpstr>
      <vt:lpstr>Üçüncül korunma - izlem</vt:lpstr>
      <vt:lpstr>Meslek Hastalığı Önlemenin Önemi</vt:lpstr>
      <vt:lpstr>İşyeri hekimi veya yetkili TSM hekimi</vt:lpstr>
      <vt:lpstr>Slayt 70</vt:lpstr>
      <vt:lpstr>Meslek Hastalıkları bildirimi zorunlu hastalıklardır</vt:lpstr>
      <vt:lpstr>Ne iş yapıyorsun ?</vt:lpstr>
      <vt:lpstr>Başlangıçtaki 5 temel soru; </vt:lpstr>
      <vt:lpstr>İş ilişkisini düşündüren semptomlar;</vt:lpstr>
      <vt:lpstr>Bir hastalık;</vt:lpstr>
      <vt:lpstr>Meslek hastalıkları şüphesiyle yetkili hastanelere başvuru işlemleri</vt:lpstr>
      <vt:lpstr>İş kazası veya meslek hastalığı sigortasından sağlanan haklar</vt:lpstr>
      <vt:lpstr>Meslek hastalığı tanısını koymak önemlidir:</vt:lpstr>
      <vt:lpstr>Slayt 79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Önemli Sağlık Sorunu ?...</dc:title>
  <dc:creator>user</dc:creator>
  <cp:lastModifiedBy>HP</cp:lastModifiedBy>
  <cp:revision>120</cp:revision>
  <dcterms:created xsi:type="dcterms:W3CDTF">2011-03-05T16:03:11Z</dcterms:created>
  <dcterms:modified xsi:type="dcterms:W3CDTF">2014-06-23T20:52:08Z</dcterms:modified>
</cp:coreProperties>
</file>